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38"/>
  </p:handoutMasterIdLst>
  <p:sldIdLst>
    <p:sldId id="256" r:id="rId5"/>
    <p:sldId id="257" r:id="rId6"/>
    <p:sldId id="258" r:id="rId7"/>
    <p:sldId id="267" r:id="rId8"/>
    <p:sldId id="260" r:id="rId9"/>
    <p:sldId id="259" r:id="rId10"/>
    <p:sldId id="285" r:id="rId11"/>
    <p:sldId id="286" r:id="rId12"/>
    <p:sldId id="287" r:id="rId13"/>
    <p:sldId id="288" r:id="rId14"/>
    <p:sldId id="289" r:id="rId15"/>
    <p:sldId id="290" r:id="rId16"/>
    <p:sldId id="291" r:id="rId17"/>
    <p:sldId id="292" r:id="rId18"/>
    <p:sldId id="268" r:id="rId19"/>
    <p:sldId id="269" r:id="rId20"/>
    <p:sldId id="271" r:id="rId21"/>
    <p:sldId id="262" r:id="rId22"/>
    <p:sldId id="263" r:id="rId23"/>
    <p:sldId id="264" r:id="rId24"/>
    <p:sldId id="266" r:id="rId25"/>
    <p:sldId id="265" r:id="rId26"/>
    <p:sldId id="273" r:id="rId27"/>
    <p:sldId id="284" r:id="rId28"/>
    <p:sldId id="274" r:id="rId29"/>
    <p:sldId id="275" r:id="rId30"/>
    <p:sldId id="276" r:id="rId31"/>
    <p:sldId id="277" r:id="rId32"/>
    <p:sldId id="278" r:id="rId33"/>
    <p:sldId id="279" r:id="rId34"/>
    <p:sldId id="280" r:id="rId35"/>
    <p:sldId id="281" r:id="rId36"/>
    <p:sldId id="283" r:id="rId3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690E"/>
    <a:srgbClr val="003C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25" autoAdjust="0"/>
    <p:restoredTop sz="94660"/>
  </p:normalViewPr>
  <p:slideViewPr>
    <p:cSldViewPr snapToGrid="0">
      <p:cViewPr varScale="1">
        <p:scale>
          <a:sx n="67" d="100"/>
          <a:sy n="67" d="100"/>
        </p:scale>
        <p:origin x="55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ige Ross" userId="158e945f-c6cf-499d-819b-1220772315a8" providerId="ADAL" clId="{2C6DFCC2-4E20-413F-A13C-FC0B8F656623}"/>
    <pc:docChg chg="modSld">
      <pc:chgData name="Paige Ross" userId="158e945f-c6cf-499d-819b-1220772315a8" providerId="ADAL" clId="{2C6DFCC2-4E20-413F-A13C-FC0B8F656623}" dt="2022-10-03T15:18:44.234" v="28" actId="20577"/>
      <pc:docMkLst>
        <pc:docMk/>
      </pc:docMkLst>
      <pc:sldChg chg="modSp mod">
        <pc:chgData name="Paige Ross" userId="158e945f-c6cf-499d-819b-1220772315a8" providerId="ADAL" clId="{2C6DFCC2-4E20-413F-A13C-FC0B8F656623}" dt="2022-10-03T15:18:44.234" v="28" actId="20577"/>
        <pc:sldMkLst>
          <pc:docMk/>
          <pc:sldMk cId="1853305964" sldId="267"/>
        </pc:sldMkLst>
        <pc:spChg chg="mod">
          <ac:chgData name="Paige Ross" userId="158e945f-c6cf-499d-819b-1220772315a8" providerId="ADAL" clId="{2C6DFCC2-4E20-413F-A13C-FC0B8F656623}" dt="2022-10-03T15:18:44.234" v="28" actId="20577"/>
          <ac:spMkLst>
            <pc:docMk/>
            <pc:sldMk cId="1853305964" sldId="267"/>
            <ac:spMk id="9"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1B2EA0-3D14-4D8D-A37F-C6684F2FDA21}" type="doc">
      <dgm:prSet loTypeId="urn:microsoft.com/office/officeart/2005/8/layout/cycle6" loCatId="cycle" qsTypeId="urn:microsoft.com/office/officeart/2005/8/quickstyle/3d3" qsCatId="3D" csTypeId="urn:microsoft.com/office/officeart/2005/8/colors/colorful4" csCatId="colorful" phldr="1"/>
      <dgm:spPr/>
      <dgm:t>
        <a:bodyPr/>
        <a:lstStyle/>
        <a:p>
          <a:endParaRPr lang="en-US"/>
        </a:p>
      </dgm:t>
    </dgm:pt>
    <dgm:pt modelId="{D31E5512-C05E-4F0D-937F-240C19441281}">
      <dgm:prSet phldrT="[Text]"/>
      <dgm:spPr/>
      <dgm:t>
        <a:bodyPr/>
        <a:lstStyle/>
        <a:p>
          <a:r>
            <a:rPr lang="en-US" dirty="0"/>
            <a:t>Loss</a:t>
          </a:r>
        </a:p>
      </dgm:t>
    </dgm:pt>
    <dgm:pt modelId="{CDF26951-E366-489A-9B75-14BCC835788D}" type="parTrans" cxnId="{B827CDD5-FCD4-4D5E-9FD8-4CBD7DE7284B}">
      <dgm:prSet/>
      <dgm:spPr/>
      <dgm:t>
        <a:bodyPr/>
        <a:lstStyle/>
        <a:p>
          <a:endParaRPr lang="en-US"/>
        </a:p>
      </dgm:t>
    </dgm:pt>
    <dgm:pt modelId="{AAAAAE79-3C29-47FA-9ED4-C6AFE7BA28B0}" type="sibTrans" cxnId="{B827CDD5-FCD4-4D5E-9FD8-4CBD7DE7284B}">
      <dgm:prSet/>
      <dgm:spPr/>
      <dgm:t>
        <a:bodyPr/>
        <a:lstStyle/>
        <a:p>
          <a:endParaRPr lang="en-US"/>
        </a:p>
      </dgm:t>
    </dgm:pt>
    <dgm:pt modelId="{5EE2168B-80A3-4645-AA74-E4DEB02A1ADF}">
      <dgm:prSet phldrT="[Text]"/>
      <dgm:spPr/>
      <dgm:t>
        <a:bodyPr/>
        <a:lstStyle/>
        <a:p>
          <a:r>
            <a:rPr lang="en-US" dirty="0"/>
            <a:t>Grief</a:t>
          </a:r>
        </a:p>
      </dgm:t>
    </dgm:pt>
    <dgm:pt modelId="{695822EC-6654-4BC4-8423-B68EAB796D8E}" type="parTrans" cxnId="{36B08C19-FE44-4D9C-B179-C25DA51038D3}">
      <dgm:prSet/>
      <dgm:spPr/>
      <dgm:t>
        <a:bodyPr/>
        <a:lstStyle/>
        <a:p>
          <a:endParaRPr lang="en-US"/>
        </a:p>
      </dgm:t>
    </dgm:pt>
    <dgm:pt modelId="{2D18D057-EA35-4F37-A2F0-C3CEDB8FEA2A}" type="sibTrans" cxnId="{36B08C19-FE44-4D9C-B179-C25DA51038D3}">
      <dgm:prSet/>
      <dgm:spPr/>
      <dgm:t>
        <a:bodyPr/>
        <a:lstStyle/>
        <a:p>
          <a:endParaRPr lang="en-US"/>
        </a:p>
      </dgm:t>
    </dgm:pt>
    <dgm:pt modelId="{95BB65D3-A353-420C-8FE0-12E434347A6C}">
      <dgm:prSet phldrT="[Text]"/>
      <dgm:spPr/>
      <dgm:t>
        <a:bodyPr/>
        <a:lstStyle/>
        <a:p>
          <a:r>
            <a:rPr lang="en-US" dirty="0"/>
            <a:t>Identity</a:t>
          </a:r>
        </a:p>
      </dgm:t>
    </dgm:pt>
    <dgm:pt modelId="{D7C626DB-3061-480B-8D40-C4433FF8981E}" type="parTrans" cxnId="{6E1BC38F-95F7-420D-993B-A710814FA6C7}">
      <dgm:prSet/>
      <dgm:spPr/>
      <dgm:t>
        <a:bodyPr/>
        <a:lstStyle/>
        <a:p>
          <a:endParaRPr lang="en-US"/>
        </a:p>
      </dgm:t>
    </dgm:pt>
    <dgm:pt modelId="{7375F97D-95C9-48BC-8116-562E9ECF6845}" type="sibTrans" cxnId="{6E1BC38F-95F7-420D-993B-A710814FA6C7}">
      <dgm:prSet/>
      <dgm:spPr/>
      <dgm:t>
        <a:bodyPr/>
        <a:lstStyle/>
        <a:p>
          <a:endParaRPr lang="en-US"/>
        </a:p>
      </dgm:t>
    </dgm:pt>
    <dgm:pt modelId="{CF5E6D86-273F-4979-A67F-98F5EEA617CF}">
      <dgm:prSet phldrT="[Text]"/>
      <dgm:spPr/>
      <dgm:t>
        <a:bodyPr/>
        <a:lstStyle/>
        <a:p>
          <a:r>
            <a:rPr lang="en-US" dirty="0"/>
            <a:t>Intimacy &amp; Relationships</a:t>
          </a:r>
        </a:p>
      </dgm:t>
    </dgm:pt>
    <dgm:pt modelId="{68ECBB8C-08EB-467E-B918-2B9D6427D790}" type="parTrans" cxnId="{3E80FB81-EA06-43F3-B46F-182725EFE406}">
      <dgm:prSet/>
      <dgm:spPr/>
      <dgm:t>
        <a:bodyPr/>
        <a:lstStyle/>
        <a:p>
          <a:endParaRPr lang="en-US"/>
        </a:p>
      </dgm:t>
    </dgm:pt>
    <dgm:pt modelId="{6376FBCE-D3A9-4997-887D-F356FAFE27EB}" type="sibTrans" cxnId="{3E80FB81-EA06-43F3-B46F-182725EFE406}">
      <dgm:prSet/>
      <dgm:spPr/>
      <dgm:t>
        <a:bodyPr/>
        <a:lstStyle/>
        <a:p>
          <a:endParaRPr lang="en-US"/>
        </a:p>
      </dgm:t>
    </dgm:pt>
    <dgm:pt modelId="{602758AE-E891-4047-A9FC-E36E9EFFB7C4}">
      <dgm:prSet phldrT="[Text]"/>
      <dgm:spPr/>
      <dgm:t>
        <a:bodyPr/>
        <a:lstStyle/>
        <a:p>
          <a:r>
            <a:rPr lang="en-US" dirty="0"/>
            <a:t>Control Issues</a:t>
          </a:r>
        </a:p>
      </dgm:t>
    </dgm:pt>
    <dgm:pt modelId="{4523B571-67FE-4A55-AB8F-26D15FD4E040}" type="parTrans" cxnId="{24F35936-2C3D-4B61-96DE-DC9F184EC243}">
      <dgm:prSet/>
      <dgm:spPr/>
      <dgm:t>
        <a:bodyPr/>
        <a:lstStyle/>
        <a:p>
          <a:endParaRPr lang="en-US"/>
        </a:p>
      </dgm:t>
    </dgm:pt>
    <dgm:pt modelId="{A21F91ED-4F5A-458B-8A6E-06AF4A01C986}" type="sibTrans" cxnId="{24F35936-2C3D-4B61-96DE-DC9F184EC243}">
      <dgm:prSet/>
      <dgm:spPr/>
      <dgm:t>
        <a:bodyPr/>
        <a:lstStyle/>
        <a:p>
          <a:endParaRPr lang="en-US"/>
        </a:p>
      </dgm:t>
    </dgm:pt>
    <dgm:pt modelId="{6BFD8C5F-8509-4E2B-B512-7C928EEDECCE}">
      <dgm:prSet/>
      <dgm:spPr/>
      <dgm:t>
        <a:bodyPr/>
        <a:lstStyle/>
        <a:p>
          <a:r>
            <a:rPr lang="en-US" dirty="0"/>
            <a:t>Rejection</a:t>
          </a:r>
        </a:p>
      </dgm:t>
    </dgm:pt>
    <dgm:pt modelId="{56C188FD-AF17-4BFB-BE02-86D25679AD11}" type="parTrans" cxnId="{4739323D-0B62-467E-8521-855CAB798871}">
      <dgm:prSet/>
      <dgm:spPr/>
      <dgm:t>
        <a:bodyPr/>
        <a:lstStyle/>
        <a:p>
          <a:endParaRPr lang="en-US"/>
        </a:p>
      </dgm:t>
    </dgm:pt>
    <dgm:pt modelId="{E9B9390B-6953-406E-8B3C-4723FF57E567}" type="sibTrans" cxnId="{4739323D-0B62-467E-8521-855CAB798871}">
      <dgm:prSet/>
      <dgm:spPr/>
      <dgm:t>
        <a:bodyPr/>
        <a:lstStyle/>
        <a:p>
          <a:endParaRPr lang="en-US"/>
        </a:p>
      </dgm:t>
    </dgm:pt>
    <dgm:pt modelId="{1E69CCA1-28EA-4E1F-BC2D-2F03B7AF9C22}">
      <dgm:prSet/>
      <dgm:spPr/>
      <dgm:t>
        <a:bodyPr/>
        <a:lstStyle/>
        <a:p>
          <a:r>
            <a:rPr lang="en-US" dirty="0"/>
            <a:t>Shame &amp; Guilt</a:t>
          </a:r>
        </a:p>
      </dgm:t>
    </dgm:pt>
    <dgm:pt modelId="{9B1AF86B-DFFD-4326-AC4A-4DB88D3929FC}" type="parTrans" cxnId="{8AC67C08-B73C-4077-BACF-BD07347809A2}">
      <dgm:prSet/>
      <dgm:spPr/>
      <dgm:t>
        <a:bodyPr/>
        <a:lstStyle/>
        <a:p>
          <a:endParaRPr lang="en-US"/>
        </a:p>
      </dgm:t>
    </dgm:pt>
    <dgm:pt modelId="{777085D1-DDFA-431B-B4FC-E66F47A7278C}" type="sibTrans" cxnId="{8AC67C08-B73C-4077-BACF-BD07347809A2}">
      <dgm:prSet/>
      <dgm:spPr/>
      <dgm:t>
        <a:bodyPr/>
        <a:lstStyle/>
        <a:p>
          <a:endParaRPr lang="en-US"/>
        </a:p>
      </dgm:t>
    </dgm:pt>
    <dgm:pt modelId="{FD71E8DD-63E6-4988-9C44-C3526642397E}" type="pres">
      <dgm:prSet presAssocID="{2F1B2EA0-3D14-4D8D-A37F-C6684F2FDA21}" presName="cycle" presStyleCnt="0">
        <dgm:presLayoutVars>
          <dgm:dir/>
          <dgm:resizeHandles val="exact"/>
        </dgm:presLayoutVars>
      </dgm:prSet>
      <dgm:spPr/>
    </dgm:pt>
    <dgm:pt modelId="{17BF80FA-A8D3-48B4-B7B1-350FDB36CAC5}" type="pres">
      <dgm:prSet presAssocID="{D31E5512-C05E-4F0D-937F-240C19441281}" presName="node" presStyleLbl="node1" presStyleIdx="0" presStyleCnt="7">
        <dgm:presLayoutVars>
          <dgm:bulletEnabled val="1"/>
        </dgm:presLayoutVars>
      </dgm:prSet>
      <dgm:spPr/>
    </dgm:pt>
    <dgm:pt modelId="{855F79B3-9882-475E-BC72-495A55A9BB85}" type="pres">
      <dgm:prSet presAssocID="{D31E5512-C05E-4F0D-937F-240C19441281}" presName="spNode" presStyleCnt="0"/>
      <dgm:spPr/>
    </dgm:pt>
    <dgm:pt modelId="{1AAF2F91-8678-4894-8E1E-3E3149B79EAD}" type="pres">
      <dgm:prSet presAssocID="{AAAAAE79-3C29-47FA-9ED4-C6AFE7BA28B0}" presName="sibTrans" presStyleLbl="sibTrans1D1" presStyleIdx="0" presStyleCnt="7"/>
      <dgm:spPr/>
    </dgm:pt>
    <dgm:pt modelId="{DD69BC2F-5960-4884-A559-2CCFBD2E2CBB}" type="pres">
      <dgm:prSet presAssocID="{6BFD8C5F-8509-4E2B-B512-7C928EEDECCE}" presName="node" presStyleLbl="node1" presStyleIdx="1" presStyleCnt="7">
        <dgm:presLayoutVars>
          <dgm:bulletEnabled val="1"/>
        </dgm:presLayoutVars>
      </dgm:prSet>
      <dgm:spPr/>
    </dgm:pt>
    <dgm:pt modelId="{4642D505-180C-4E22-8B88-FCDD434C2052}" type="pres">
      <dgm:prSet presAssocID="{6BFD8C5F-8509-4E2B-B512-7C928EEDECCE}" presName="spNode" presStyleCnt="0"/>
      <dgm:spPr/>
    </dgm:pt>
    <dgm:pt modelId="{625DC5E5-4974-45C8-B5DD-9EA3C314B759}" type="pres">
      <dgm:prSet presAssocID="{E9B9390B-6953-406E-8B3C-4723FF57E567}" presName="sibTrans" presStyleLbl="sibTrans1D1" presStyleIdx="1" presStyleCnt="7"/>
      <dgm:spPr/>
    </dgm:pt>
    <dgm:pt modelId="{66679F93-BAD0-4079-AB07-940B19B2E543}" type="pres">
      <dgm:prSet presAssocID="{1E69CCA1-28EA-4E1F-BC2D-2F03B7AF9C22}" presName="node" presStyleLbl="node1" presStyleIdx="2" presStyleCnt="7">
        <dgm:presLayoutVars>
          <dgm:bulletEnabled val="1"/>
        </dgm:presLayoutVars>
      </dgm:prSet>
      <dgm:spPr/>
    </dgm:pt>
    <dgm:pt modelId="{4784B87B-04C8-4E66-BFB4-85BB7B38BD57}" type="pres">
      <dgm:prSet presAssocID="{1E69CCA1-28EA-4E1F-BC2D-2F03B7AF9C22}" presName="spNode" presStyleCnt="0"/>
      <dgm:spPr/>
    </dgm:pt>
    <dgm:pt modelId="{08D44687-55C3-4EBA-8F3E-E37778E0E0BD}" type="pres">
      <dgm:prSet presAssocID="{777085D1-DDFA-431B-B4FC-E66F47A7278C}" presName="sibTrans" presStyleLbl="sibTrans1D1" presStyleIdx="2" presStyleCnt="7"/>
      <dgm:spPr/>
    </dgm:pt>
    <dgm:pt modelId="{4D6A7230-6738-4386-BD1E-8E58B0FEC819}" type="pres">
      <dgm:prSet presAssocID="{5EE2168B-80A3-4645-AA74-E4DEB02A1ADF}" presName="node" presStyleLbl="node1" presStyleIdx="3" presStyleCnt="7">
        <dgm:presLayoutVars>
          <dgm:bulletEnabled val="1"/>
        </dgm:presLayoutVars>
      </dgm:prSet>
      <dgm:spPr/>
    </dgm:pt>
    <dgm:pt modelId="{B8B5367B-0EA9-4649-99BD-4D0CB4DE01DC}" type="pres">
      <dgm:prSet presAssocID="{5EE2168B-80A3-4645-AA74-E4DEB02A1ADF}" presName="spNode" presStyleCnt="0"/>
      <dgm:spPr/>
    </dgm:pt>
    <dgm:pt modelId="{88414B1E-C7B9-405C-BD7E-905202FCA2DB}" type="pres">
      <dgm:prSet presAssocID="{2D18D057-EA35-4F37-A2F0-C3CEDB8FEA2A}" presName="sibTrans" presStyleLbl="sibTrans1D1" presStyleIdx="3" presStyleCnt="7"/>
      <dgm:spPr/>
    </dgm:pt>
    <dgm:pt modelId="{9F4669D6-F4B3-484E-9AB2-F5A4C86C2F45}" type="pres">
      <dgm:prSet presAssocID="{95BB65D3-A353-420C-8FE0-12E434347A6C}" presName="node" presStyleLbl="node1" presStyleIdx="4" presStyleCnt="7">
        <dgm:presLayoutVars>
          <dgm:bulletEnabled val="1"/>
        </dgm:presLayoutVars>
      </dgm:prSet>
      <dgm:spPr/>
    </dgm:pt>
    <dgm:pt modelId="{B0852BAF-DBE8-4E9E-9974-0B33E2B68891}" type="pres">
      <dgm:prSet presAssocID="{95BB65D3-A353-420C-8FE0-12E434347A6C}" presName="spNode" presStyleCnt="0"/>
      <dgm:spPr/>
    </dgm:pt>
    <dgm:pt modelId="{EE0C70D4-C2B1-4D19-852C-ADA4CD581412}" type="pres">
      <dgm:prSet presAssocID="{7375F97D-95C9-48BC-8116-562E9ECF6845}" presName="sibTrans" presStyleLbl="sibTrans1D1" presStyleIdx="4" presStyleCnt="7"/>
      <dgm:spPr/>
    </dgm:pt>
    <dgm:pt modelId="{BC7402E9-A4AD-48BD-9E7B-1DECE32AD853}" type="pres">
      <dgm:prSet presAssocID="{CF5E6D86-273F-4979-A67F-98F5EEA617CF}" presName="node" presStyleLbl="node1" presStyleIdx="5" presStyleCnt="7">
        <dgm:presLayoutVars>
          <dgm:bulletEnabled val="1"/>
        </dgm:presLayoutVars>
      </dgm:prSet>
      <dgm:spPr/>
    </dgm:pt>
    <dgm:pt modelId="{F21EBE43-250E-4FB1-BED6-F68FD3190F5A}" type="pres">
      <dgm:prSet presAssocID="{CF5E6D86-273F-4979-A67F-98F5EEA617CF}" presName="spNode" presStyleCnt="0"/>
      <dgm:spPr/>
    </dgm:pt>
    <dgm:pt modelId="{D88549B3-F548-402F-9FDC-23E8E9B855EA}" type="pres">
      <dgm:prSet presAssocID="{6376FBCE-D3A9-4997-887D-F356FAFE27EB}" presName="sibTrans" presStyleLbl="sibTrans1D1" presStyleIdx="5" presStyleCnt="7"/>
      <dgm:spPr/>
    </dgm:pt>
    <dgm:pt modelId="{4779FD53-8D4F-47E8-9ACA-D053257794B6}" type="pres">
      <dgm:prSet presAssocID="{602758AE-E891-4047-A9FC-E36E9EFFB7C4}" presName="node" presStyleLbl="node1" presStyleIdx="6" presStyleCnt="7">
        <dgm:presLayoutVars>
          <dgm:bulletEnabled val="1"/>
        </dgm:presLayoutVars>
      </dgm:prSet>
      <dgm:spPr/>
    </dgm:pt>
    <dgm:pt modelId="{CBE2A101-759D-46B6-8FB3-DDE38793AD76}" type="pres">
      <dgm:prSet presAssocID="{602758AE-E891-4047-A9FC-E36E9EFFB7C4}" presName="spNode" presStyleCnt="0"/>
      <dgm:spPr/>
    </dgm:pt>
    <dgm:pt modelId="{A38E9097-150F-4A86-AC99-4AD449800BD3}" type="pres">
      <dgm:prSet presAssocID="{A21F91ED-4F5A-458B-8A6E-06AF4A01C986}" presName="sibTrans" presStyleLbl="sibTrans1D1" presStyleIdx="6" presStyleCnt="7"/>
      <dgm:spPr/>
    </dgm:pt>
  </dgm:ptLst>
  <dgm:cxnLst>
    <dgm:cxn modelId="{8AC67C08-B73C-4077-BACF-BD07347809A2}" srcId="{2F1B2EA0-3D14-4D8D-A37F-C6684F2FDA21}" destId="{1E69CCA1-28EA-4E1F-BC2D-2F03B7AF9C22}" srcOrd="2" destOrd="0" parTransId="{9B1AF86B-DFFD-4326-AC4A-4DB88D3929FC}" sibTransId="{777085D1-DDFA-431B-B4FC-E66F47A7278C}"/>
    <dgm:cxn modelId="{80EF590A-395A-47CA-BE05-53793BEA9324}" type="presOf" srcId="{2F1B2EA0-3D14-4D8D-A37F-C6684F2FDA21}" destId="{FD71E8DD-63E6-4988-9C44-C3526642397E}" srcOrd="0" destOrd="0" presId="urn:microsoft.com/office/officeart/2005/8/layout/cycle6"/>
    <dgm:cxn modelId="{E8B0EB17-0877-4E83-837B-609D03B554E8}" type="presOf" srcId="{AAAAAE79-3C29-47FA-9ED4-C6AFE7BA28B0}" destId="{1AAF2F91-8678-4894-8E1E-3E3149B79EAD}" srcOrd="0" destOrd="0" presId="urn:microsoft.com/office/officeart/2005/8/layout/cycle6"/>
    <dgm:cxn modelId="{36B08C19-FE44-4D9C-B179-C25DA51038D3}" srcId="{2F1B2EA0-3D14-4D8D-A37F-C6684F2FDA21}" destId="{5EE2168B-80A3-4645-AA74-E4DEB02A1ADF}" srcOrd="3" destOrd="0" parTransId="{695822EC-6654-4BC4-8423-B68EAB796D8E}" sibTransId="{2D18D057-EA35-4F37-A2F0-C3CEDB8FEA2A}"/>
    <dgm:cxn modelId="{D03AFB1F-E910-447D-84F0-C85F449E0866}" type="presOf" srcId="{CF5E6D86-273F-4979-A67F-98F5EEA617CF}" destId="{BC7402E9-A4AD-48BD-9E7B-1DECE32AD853}" srcOrd="0" destOrd="0" presId="urn:microsoft.com/office/officeart/2005/8/layout/cycle6"/>
    <dgm:cxn modelId="{C72D3A26-A653-44CD-A479-19335703EBB7}" type="presOf" srcId="{6BFD8C5F-8509-4E2B-B512-7C928EEDECCE}" destId="{DD69BC2F-5960-4884-A559-2CCFBD2E2CBB}" srcOrd="0" destOrd="0" presId="urn:microsoft.com/office/officeart/2005/8/layout/cycle6"/>
    <dgm:cxn modelId="{2CF8E92F-B67E-46B0-884B-D98E8AA4DA49}" type="presOf" srcId="{7375F97D-95C9-48BC-8116-562E9ECF6845}" destId="{EE0C70D4-C2B1-4D19-852C-ADA4CD581412}" srcOrd="0" destOrd="0" presId="urn:microsoft.com/office/officeart/2005/8/layout/cycle6"/>
    <dgm:cxn modelId="{24F35936-2C3D-4B61-96DE-DC9F184EC243}" srcId="{2F1B2EA0-3D14-4D8D-A37F-C6684F2FDA21}" destId="{602758AE-E891-4047-A9FC-E36E9EFFB7C4}" srcOrd="6" destOrd="0" parTransId="{4523B571-67FE-4A55-AB8F-26D15FD4E040}" sibTransId="{A21F91ED-4F5A-458B-8A6E-06AF4A01C986}"/>
    <dgm:cxn modelId="{43C41138-68D2-4A25-ADCC-FF27A04F82A5}" type="presOf" srcId="{2D18D057-EA35-4F37-A2F0-C3CEDB8FEA2A}" destId="{88414B1E-C7B9-405C-BD7E-905202FCA2DB}" srcOrd="0" destOrd="0" presId="urn:microsoft.com/office/officeart/2005/8/layout/cycle6"/>
    <dgm:cxn modelId="{4739323D-0B62-467E-8521-855CAB798871}" srcId="{2F1B2EA0-3D14-4D8D-A37F-C6684F2FDA21}" destId="{6BFD8C5F-8509-4E2B-B512-7C928EEDECCE}" srcOrd="1" destOrd="0" parTransId="{56C188FD-AF17-4BFB-BE02-86D25679AD11}" sibTransId="{E9B9390B-6953-406E-8B3C-4723FF57E567}"/>
    <dgm:cxn modelId="{5CA9A65C-3725-4392-97F0-DC9523902581}" type="presOf" srcId="{D31E5512-C05E-4F0D-937F-240C19441281}" destId="{17BF80FA-A8D3-48B4-B7B1-350FDB36CAC5}" srcOrd="0" destOrd="0" presId="urn:microsoft.com/office/officeart/2005/8/layout/cycle6"/>
    <dgm:cxn modelId="{EB7E1243-A9C5-4BB0-A3A7-70AF22EFB76F}" type="presOf" srcId="{5EE2168B-80A3-4645-AA74-E4DEB02A1ADF}" destId="{4D6A7230-6738-4386-BD1E-8E58B0FEC819}" srcOrd="0" destOrd="0" presId="urn:microsoft.com/office/officeart/2005/8/layout/cycle6"/>
    <dgm:cxn modelId="{82F51A4C-5178-455F-962F-688623FBC38F}" type="presOf" srcId="{602758AE-E891-4047-A9FC-E36E9EFFB7C4}" destId="{4779FD53-8D4F-47E8-9ACA-D053257794B6}" srcOrd="0" destOrd="0" presId="urn:microsoft.com/office/officeart/2005/8/layout/cycle6"/>
    <dgm:cxn modelId="{3E80FB81-EA06-43F3-B46F-182725EFE406}" srcId="{2F1B2EA0-3D14-4D8D-A37F-C6684F2FDA21}" destId="{CF5E6D86-273F-4979-A67F-98F5EEA617CF}" srcOrd="5" destOrd="0" parTransId="{68ECBB8C-08EB-467E-B918-2B9D6427D790}" sibTransId="{6376FBCE-D3A9-4997-887D-F356FAFE27EB}"/>
    <dgm:cxn modelId="{B91C7383-45C8-4AD1-812F-4A5022203599}" type="presOf" srcId="{777085D1-DDFA-431B-B4FC-E66F47A7278C}" destId="{08D44687-55C3-4EBA-8F3E-E37778E0E0BD}" srcOrd="0" destOrd="0" presId="urn:microsoft.com/office/officeart/2005/8/layout/cycle6"/>
    <dgm:cxn modelId="{6E1BC38F-95F7-420D-993B-A710814FA6C7}" srcId="{2F1B2EA0-3D14-4D8D-A37F-C6684F2FDA21}" destId="{95BB65D3-A353-420C-8FE0-12E434347A6C}" srcOrd="4" destOrd="0" parTransId="{D7C626DB-3061-480B-8D40-C4433FF8981E}" sibTransId="{7375F97D-95C9-48BC-8116-562E9ECF6845}"/>
    <dgm:cxn modelId="{6A3B0ABF-D4A8-4152-92B6-918DB2A02AB3}" type="presOf" srcId="{A21F91ED-4F5A-458B-8A6E-06AF4A01C986}" destId="{A38E9097-150F-4A86-AC99-4AD449800BD3}" srcOrd="0" destOrd="0" presId="urn:microsoft.com/office/officeart/2005/8/layout/cycle6"/>
    <dgm:cxn modelId="{29C095C1-6EB9-4C47-8177-267F46CAD6EA}" type="presOf" srcId="{1E69CCA1-28EA-4E1F-BC2D-2F03B7AF9C22}" destId="{66679F93-BAD0-4079-AB07-940B19B2E543}" srcOrd="0" destOrd="0" presId="urn:microsoft.com/office/officeart/2005/8/layout/cycle6"/>
    <dgm:cxn modelId="{B827CDD5-FCD4-4D5E-9FD8-4CBD7DE7284B}" srcId="{2F1B2EA0-3D14-4D8D-A37F-C6684F2FDA21}" destId="{D31E5512-C05E-4F0D-937F-240C19441281}" srcOrd="0" destOrd="0" parTransId="{CDF26951-E366-489A-9B75-14BCC835788D}" sibTransId="{AAAAAE79-3C29-47FA-9ED4-C6AFE7BA28B0}"/>
    <dgm:cxn modelId="{D2C12FF9-BF0F-422D-A002-AB4A00FCE19F}" type="presOf" srcId="{95BB65D3-A353-420C-8FE0-12E434347A6C}" destId="{9F4669D6-F4B3-484E-9AB2-F5A4C86C2F45}" srcOrd="0" destOrd="0" presId="urn:microsoft.com/office/officeart/2005/8/layout/cycle6"/>
    <dgm:cxn modelId="{294097F9-C8BF-4EA2-817C-863FFD8BB54B}" type="presOf" srcId="{E9B9390B-6953-406E-8B3C-4723FF57E567}" destId="{625DC5E5-4974-45C8-B5DD-9EA3C314B759}" srcOrd="0" destOrd="0" presId="urn:microsoft.com/office/officeart/2005/8/layout/cycle6"/>
    <dgm:cxn modelId="{E2F27FFF-82B9-4DC8-9ED6-0DCD5008A316}" type="presOf" srcId="{6376FBCE-D3A9-4997-887D-F356FAFE27EB}" destId="{D88549B3-F548-402F-9FDC-23E8E9B855EA}" srcOrd="0" destOrd="0" presId="urn:microsoft.com/office/officeart/2005/8/layout/cycle6"/>
    <dgm:cxn modelId="{0874BA3C-8CF1-4C9A-AD67-3548616D0D70}" type="presParOf" srcId="{FD71E8DD-63E6-4988-9C44-C3526642397E}" destId="{17BF80FA-A8D3-48B4-B7B1-350FDB36CAC5}" srcOrd="0" destOrd="0" presId="urn:microsoft.com/office/officeart/2005/8/layout/cycle6"/>
    <dgm:cxn modelId="{E587DC43-14D7-4C8C-8EFB-CC851628D0A0}" type="presParOf" srcId="{FD71E8DD-63E6-4988-9C44-C3526642397E}" destId="{855F79B3-9882-475E-BC72-495A55A9BB85}" srcOrd="1" destOrd="0" presId="urn:microsoft.com/office/officeart/2005/8/layout/cycle6"/>
    <dgm:cxn modelId="{06AED89A-9E77-4DD8-AE84-BC9C45D4A4DE}" type="presParOf" srcId="{FD71E8DD-63E6-4988-9C44-C3526642397E}" destId="{1AAF2F91-8678-4894-8E1E-3E3149B79EAD}" srcOrd="2" destOrd="0" presId="urn:microsoft.com/office/officeart/2005/8/layout/cycle6"/>
    <dgm:cxn modelId="{066870A7-8B3A-400A-A8C0-A5D29C36C682}" type="presParOf" srcId="{FD71E8DD-63E6-4988-9C44-C3526642397E}" destId="{DD69BC2F-5960-4884-A559-2CCFBD2E2CBB}" srcOrd="3" destOrd="0" presId="urn:microsoft.com/office/officeart/2005/8/layout/cycle6"/>
    <dgm:cxn modelId="{4C6C8878-59F3-490D-B325-950883FAD45F}" type="presParOf" srcId="{FD71E8DD-63E6-4988-9C44-C3526642397E}" destId="{4642D505-180C-4E22-8B88-FCDD434C2052}" srcOrd="4" destOrd="0" presId="urn:microsoft.com/office/officeart/2005/8/layout/cycle6"/>
    <dgm:cxn modelId="{D294011F-3296-4276-B2B0-AA9FD4F3EF6F}" type="presParOf" srcId="{FD71E8DD-63E6-4988-9C44-C3526642397E}" destId="{625DC5E5-4974-45C8-B5DD-9EA3C314B759}" srcOrd="5" destOrd="0" presId="urn:microsoft.com/office/officeart/2005/8/layout/cycle6"/>
    <dgm:cxn modelId="{24438260-92BB-4179-990E-8124C216E6FE}" type="presParOf" srcId="{FD71E8DD-63E6-4988-9C44-C3526642397E}" destId="{66679F93-BAD0-4079-AB07-940B19B2E543}" srcOrd="6" destOrd="0" presId="urn:microsoft.com/office/officeart/2005/8/layout/cycle6"/>
    <dgm:cxn modelId="{FF9BD01F-A5E9-4D27-9F37-31023D7B6F6A}" type="presParOf" srcId="{FD71E8DD-63E6-4988-9C44-C3526642397E}" destId="{4784B87B-04C8-4E66-BFB4-85BB7B38BD57}" srcOrd="7" destOrd="0" presId="urn:microsoft.com/office/officeart/2005/8/layout/cycle6"/>
    <dgm:cxn modelId="{8154D1EC-E680-40E2-BE1F-8331980AA27B}" type="presParOf" srcId="{FD71E8DD-63E6-4988-9C44-C3526642397E}" destId="{08D44687-55C3-4EBA-8F3E-E37778E0E0BD}" srcOrd="8" destOrd="0" presId="urn:microsoft.com/office/officeart/2005/8/layout/cycle6"/>
    <dgm:cxn modelId="{0C9E4B38-AA18-403E-A98B-021F1CCFC6FB}" type="presParOf" srcId="{FD71E8DD-63E6-4988-9C44-C3526642397E}" destId="{4D6A7230-6738-4386-BD1E-8E58B0FEC819}" srcOrd="9" destOrd="0" presId="urn:microsoft.com/office/officeart/2005/8/layout/cycle6"/>
    <dgm:cxn modelId="{3A6180F5-83A5-4E4A-B9E2-FB97BFB5F7D6}" type="presParOf" srcId="{FD71E8DD-63E6-4988-9C44-C3526642397E}" destId="{B8B5367B-0EA9-4649-99BD-4D0CB4DE01DC}" srcOrd="10" destOrd="0" presId="urn:microsoft.com/office/officeart/2005/8/layout/cycle6"/>
    <dgm:cxn modelId="{DE329EB2-FC5A-40FD-A433-6B49EE62067F}" type="presParOf" srcId="{FD71E8DD-63E6-4988-9C44-C3526642397E}" destId="{88414B1E-C7B9-405C-BD7E-905202FCA2DB}" srcOrd="11" destOrd="0" presId="urn:microsoft.com/office/officeart/2005/8/layout/cycle6"/>
    <dgm:cxn modelId="{67226A3C-062F-4DE1-85C7-CF4B6787AEF2}" type="presParOf" srcId="{FD71E8DD-63E6-4988-9C44-C3526642397E}" destId="{9F4669D6-F4B3-484E-9AB2-F5A4C86C2F45}" srcOrd="12" destOrd="0" presId="urn:microsoft.com/office/officeart/2005/8/layout/cycle6"/>
    <dgm:cxn modelId="{48E65773-4AD7-4979-85CC-26EFF7E16EED}" type="presParOf" srcId="{FD71E8DD-63E6-4988-9C44-C3526642397E}" destId="{B0852BAF-DBE8-4E9E-9974-0B33E2B68891}" srcOrd="13" destOrd="0" presId="urn:microsoft.com/office/officeart/2005/8/layout/cycle6"/>
    <dgm:cxn modelId="{844A12B5-D8FD-478B-BA1B-B0066C113AC7}" type="presParOf" srcId="{FD71E8DD-63E6-4988-9C44-C3526642397E}" destId="{EE0C70D4-C2B1-4D19-852C-ADA4CD581412}" srcOrd="14" destOrd="0" presId="urn:microsoft.com/office/officeart/2005/8/layout/cycle6"/>
    <dgm:cxn modelId="{B9D845FA-4CE0-4038-818D-C4261908899C}" type="presParOf" srcId="{FD71E8DD-63E6-4988-9C44-C3526642397E}" destId="{BC7402E9-A4AD-48BD-9E7B-1DECE32AD853}" srcOrd="15" destOrd="0" presId="urn:microsoft.com/office/officeart/2005/8/layout/cycle6"/>
    <dgm:cxn modelId="{A036A5A7-1725-4F2A-81C6-A328CFF2AE70}" type="presParOf" srcId="{FD71E8DD-63E6-4988-9C44-C3526642397E}" destId="{F21EBE43-250E-4FB1-BED6-F68FD3190F5A}" srcOrd="16" destOrd="0" presId="urn:microsoft.com/office/officeart/2005/8/layout/cycle6"/>
    <dgm:cxn modelId="{F184D472-3C77-424C-B4FB-960A7C44E585}" type="presParOf" srcId="{FD71E8DD-63E6-4988-9C44-C3526642397E}" destId="{D88549B3-F548-402F-9FDC-23E8E9B855EA}" srcOrd="17" destOrd="0" presId="urn:microsoft.com/office/officeart/2005/8/layout/cycle6"/>
    <dgm:cxn modelId="{AD275B7A-AC61-45D6-A96B-E57A0F250D0D}" type="presParOf" srcId="{FD71E8DD-63E6-4988-9C44-C3526642397E}" destId="{4779FD53-8D4F-47E8-9ACA-D053257794B6}" srcOrd="18" destOrd="0" presId="urn:microsoft.com/office/officeart/2005/8/layout/cycle6"/>
    <dgm:cxn modelId="{0099B2DD-CD35-408F-9F88-15C947481A99}" type="presParOf" srcId="{FD71E8DD-63E6-4988-9C44-C3526642397E}" destId="{CBE2A101-759D-46B6-8FB3-DDE38793AD76}" srcOrd="19" destOrd="0" presId="urn:microsoft.com/office/officeart/2005/8/layout/cycle6"/>
    <dgm:cxn modelId="{EE56C133-4E64-4D8B-897F-45F84FCE8808}" type="presParOf" srcId="{FD71E8DD-63E6-4988-9C44-C3526642397E}" destId="{A38E9097-150F-4A86-AC99-4AD449800BD3}" srcOrd="20"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F80FA-A8D3-48B4-B7B1-350FDB36CAC5}">
      <dsp:nvSpPr>
        <dsp:cNvPr id="0" name=""/>
        <dsp:cNvSpPr/>
      </dsp:nvSpPr>
      <dsp:spPr>
        <a:xfrm>
          <a:off x="4221459" y="1473"/>
          <a:ext cx="1443357" cy="938182"/>
        </a:xfrm>
        <a:prstGeom prst="roundRect">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Loss</a:t>
          </a:r>
        </a:p>
      </dsp:txBody>
      <dsp:txXfrm>
        <a:off x="4267257" y="47271"/>
        <a:ext cx="1351761" cy="846586"/>
      </dsp:txXfrm>
    </dsp:sp>
    <dsp:sp modelId="{1AAF2F91-8678-4894-8E1E-3E3149B79EAD}">
      <dsp:nvSpPr>
        <dsp:cNvPr id="0" name=""/>
        <dsp:cNvSpPr/>
      </dsp:nvSpPr>
      <dsp:spPr>
        <a:xfrm>
          <a:off x="2265752" y="470564"/>
          <a:ext cx="5354771" cy="5354771"/>
        </a:xfrm>
        <a:custGeom>
          <a:avLst/>
          <a:gdLst/>
          <a:ahLst/>
          <a:cxnLst/>
          <a:rect l="0" t="0" r="0" b="0"/>
          <a:pathLst>
            <a:path>
              <a:moveTo>
                <a:pt x="3408614" y="101788"/>
              </a:moveTo>
              <a:arcTo wR="2677385" hR="2677385" stAng="17150976" swAng="1255946"/>
            </a:path>
          </a:pathLst>
        </a:custGeom>
        <a:noFill/>
        <a:ln w="6350" cap="flat" cmpd="sng" algn="ctr">
          <a:solidFill>
            <a:schemeClr val="accent4">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D69BC2F-5960-4884-A559-2CCFBD2E2CBB}">
      <dsp:nvSpPr>
        <dsp:cNvPr id="0" name=""/>
        <dsp:cNvSpPr/>
      </dsp:nvSpPr>
      <dsp:spPr>
        <a:xfrm>
          <a:off x="6314724" y="1009536"/>
          <a:ext cx="1443357" cy="938182"/>
        </a:xfrm>
        <a:prstGeom prst="roundRect">
          <a:avLst/>
        </a:prstGeom>
        <a:solidFill>
          <a:schemeClr val="accent4">
            <a:hueOff val="1732615"/>
            <a:satOff val="-7995"/>
            <a:lumOff val="29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Rejection</a:t>
          </a:r>
        </a:p>
      </dsp:txBody>
      <dsp:txXfrm>
        <a:off x="6360522" y="1055334"/>
        <a:ext cx="1351761" cy="846586"/>
      </dsp:txXfrm>
    </dsp:sp>
    <dsp:sp modelId="{625DC5E5-4974-45C8-B5DD-9EA3C314B759}">
      <dsp:nvSpPr>
        <dsp:cNvPr id="0" name=""/>
        <dsp:cNvSpPr/>
      </dsp:nvSpPr>
      <dsp:spPr>
        <a:xfrm>
          <a:off x="2265752" y="470564"/>
          <a:ext cx="5354771" cy="5354771"/>
        </a:xfrm>
        <a:custGeom>
          <a:avLst/>
          <a:gdLst/>
          <a:ahLst/>
          <a:cxnLst/>
          <a:rect l="0" t="0" r="0" b="0"/>
          <a:pathLst>
            <a:path>
              <a:moveTo>
                <a:pt x="5076726" y="1489294"/>
              </a:moveTo>
              <a:arcTo wR="2677385" hR="2677385" stAng="20019394" swAng="1725912"/>
            </a:path>
          </a:pathLst>
        </a:custGeom>
        <a:noFill/>
        <a:ln w="6350" cap="flat" cmpd="sng" algn="ctr">
          <a:solidFill>
            <a:schemeClr val="accent4">
              <a:hueOff val="1732615"/>
              <a:satOff val="-7995"/>
              <a:lumOff val="294"/>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6679F93-BAD0-4079-AB07-940B19B2E543}">
      <dsp:nvSpPr>
        <dsp:cNvPr id="0" name=""/>
        <dsp:cNvSpPr/>
      </dsp:nvSpPr>
      <dsp:spPr>
        <a:xfrm>
          <a:off x="6831717" y="3274633"/>
          <a:ext cx="1443357" cy="938182"/>
        </a:xfrm>
        <a:prstGeom prst="roundRect">
          <a:avLst/>
        </a:prstGeom>
        <a:solidFill>
          <a:schemeClr val="accent4">
            <a:hueOff val="3465231"/>
            <a:satOff val="-15989"/>
            <a:lumOff val="58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Shame &amp; Guilt</a:t>
          </a:r>
        </a:p>
      </dsp:txBody>
      <dsp:txXfrm>
        <a:off x="6877515" y="3320431"/>
        <a:ext cx="1351761" cy="846586"/>
      </dsp:txXfrm>
    </dsp:sp>
    <dsp:sp modelId="{08D44687-55C3-4EBA-8F3E-E37778E0E0BD}">
      <dsp:nvSpPr>
        <dsp:cNvPr id="0" name=""/>
        <dsp:cNvSpPr/>
      </dsp:nvSpPr>
      <dsp:spPr>
        <a:xfrm>
          <a:off x="2265752" y="470564"/>
          <a:ext cx="5354771" cy="5354771"/>
        </a:xfrm>
        <a:custGeom>
          <a:avLst/>
          <a:gdLst/>
          <a:ahLst/>
          <a:cxnLst/>
          <a:rect l="0" t="0" r="0" b="0"/>
          <a:pathLst>
            <a:path>
              <a:moveTo>
                <a:pt x="5129615" y="3752078"/>
              </a:moveTo>
              <a:arcTo wR="2677385" hR="2677385" stAng="1419930" swAng="1358252"/>
            </a:path>
          </a:pathLst>
        </a:custGeom>
        <a:noFill/>
        <a:ln w="6350" cap="flat" cmpd="sng" algn="ctr">
          <a:solidFill>
            <a:schemeClr val="accent4">
              <a:hueOff val="3465231"/>
              <a:satOff val="-15989"/>
              <a:lumOff val="588"/>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D6A7230-6738-4386-BD1E-8E58B0FEC819}">
      <dsp:nvSpPr>
        <dsp:cNvPr id="0" name=""/>
        <dsp:cNvSpPr/>
      </dsp:nvSpPr>
      <dsp:spPr>
        <a:xfrm>
          <a:off x="5383133" y="5091100"/>
          <a:ext cx="1443357" cy="938182"/>
        </a:xfrm>
        <a:prstGeom prst="roundRect">
          <a:avLst/>
        </a:prstGeom>
        <a:solidFill>
          <a:schemeClr val="accent4">
            <a:hueOff val="5197846"/>
            <a:satOff val="-23984"/>
            <a:lumOff val="88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Grief</a:t>
          </a:r>
        </a:p>
      </dsp:txBody>
      <dsp:txXfrm>
        <a:off x="5428931" y="5136898"/>
        <a:ext cx="1351761" cy="846586"/>
      </dsp:txXfrm>
    </dsp:sp>
    <dsp:sp modelId="{88414B1E-C7B9-405C-BD7E-905202FCA2DB}">
      <dsp:nvSpPr>
        <dsp:cNvPr id="0" name=""/>
        <dsp:cNvSpPr/>
      </dsp:nvSpPr>
      <dsp:spPr>
        <a:xfrm>
          <a:off x="2265752" y="470564"/>
          <a:ext cx="5354771" cy="5354771"/>
        </a:xfrm>
        <a:custGeom>
          <a:avLst/>
          <a:gdLst/>
          <a:ahLst/>
          <a:cxnLst/>
          <a:rect l="0" t="0" r="0" b="0"/>
          <a:pathLst>
            <a:path>
              <a:moveTo>
                <a:pt x="3108698" y="5319802"/>
              </a:moveTo>
              <a:arcTo wR="2677385" hR="2677385" stAng="4843773" swAng="1112453"/>
            </a:path>
          </a:pathLst>
        </a:custGeom>
        <a:noFill/>
        <a:ln w="6350" cap="flat" cmpd="sng" algn="ctr">
          <a:solidFill>
            <a:schemeClr val="accent4">
              <a:hueOff val="5197846"/>
              <a:satOff val="-23984"/>
              <a:lumOff val="883"/>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9F4669D6-F4B3-484E-9AB2-F5A4C86C2F45}">
      <dsp:nvSpPr>
        <dsp:cNvPr id="0" name=""/>
        <dsp:cNvSpPr/>
      </dsp:nvSpPr>
      <dsp:spPr>
        <a:xfrm>
          <a:off x="3059785" y="5091100"/>
          <a:ext cx="1443357" cy="938182"/>
        </a:xfrm>
        <a:prstGeom prst="roundRect">
          <a:avLst/>
        </a:prstGeom>
        <a:solidFill>
          <a:schemeClr val="accent4">
            <a:hueOff val="6930461"/>
            <a:satOff val="-31979"/>
            <a:lumOff val="117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Identity</a:t>
          </a:r>
        </a:p>
      </dsp:txBody>
      <dsp:txXfrm>
        <a:off x="3105583" y="5136898"/>
        <a:ext cx="1351761" cy="846586"/>
      </dsp:txXfrm>
    </dsp:sp>
    <dsp:sp modelId="{EE0C70D4-C2B1-4D19-852C-ADA4CD581412}">
      <dsp:nvSpPr>
        <dsp:cNvPr id="0" name=""/>
        <dsp:cNvSpPr/>
      </dsp:nvSpPr>
      <dsp:spPr>
        <a:xfrm>
          <a:off x="2265752" y="470564"/>
          <a:ext cx="5354771" cy="5354771"/>
        </a:xfrm>
        <a:custGeom>
          <a:avLst/>
          <a:gdLst/>
          <a:ahLst/>
          <a:cxnLst/>
          <a:rect l="0" t="0" r="0" b="0"/>
          <a:pathLst>
            <a:path>
              <a:moveTo>
                <a:pt x="827729" y="4613145"/>
              </a:moveTo>
              <a:arcTo wR="2677385" hR="2677385" stAng="8021818" swAng="1358252"/>
            </a:path>
          </a:pathLst>
        </a:custGeom>
        <a:noFill/>
        <a:ln w="6350" cap="flat" cmpd="sng" algn="ctr">
          <a:solidFill>
            <a:schemeClr val="accent4">
              <a:hueOff val="6930461"/>
              <a:satOff val="-31979"/>
              <a:lumOff val="1177"/>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BC7402E9-A4AD-48BD-9E7B-1DECE32AD853}">
      <dsp:nvSpPr>
        <dsp:cNvPr id="0" name=""/>
        <dsp:cNvSpPr/>
      </dsp:nvSpPr>
      <dsp:spPr>
        <a:xfrm>
          <a:off x="1611201" y="3274633"/>
          <a:ext cx="1443357" cy="938182"/>
        </a:xfrm>
        <a:prstGeom prst="roundRect">
          <a:avLst/>
        </a:prstGeom>
        <a:solidFill>
          <a:schemeClr val="accent4">
            <a:hueOff val="8663077"/>
            <a:satOff val="-39973"/>
            <a:lumOff val="147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Intimacy &amp; Relationships</a:t>
          </a:r>
        </a:p>
      </dsp:txBody>
      <dsp:txXfrm>
        <a:off x="1656999" y="3320431"/>
        <a:ext cx="1351761" cy="846586"/>
      </dsp:txXfrm>
    </dsp:sp>
    <dsp:sp modelId="{D88549B3-F548-402F-9FDC-23E8E9B855EA}">
      <dsp:nvSpPr>
        <dsp:cNvPr id="0" name=""/>
        <dsp:cNvSpPr/>
      </dsp:nvSpPr>
      <dsp:spPr>
        <a:xfrm>
          <a:off x="2265752" y="470564"/>
          <a:ext cx="5354771" cy="5354771"/>
        </a:xfrm>
        <a:custGeom>
          <a:avLst/>
          <a:gdLst/>
          <a:ahLst/>
          <a:cxnLst/>
          <a:rect l="0" t="0" r="0" b="0"/>
          <a:pathLst>
            <a:path>
              <a:moveTo>
                <a:pt x="2391" y="2790519"/>
              </a:moveTo>
              <a:arcTo wR="2677385" hR="2677385" stAng="10654695" swAng="1725912"/>
            </a:path>
          </a:pathLst>
        </a:custGeom>
        <a:noFill/>
        <a:ln w="6350" cap="flat" cmpd="sng" algn="ctr">
          <a:solidFill>
            <a:schemeClr val="accent4">
              <a:hueOff val="8663077"/>
              <a:satOff val="-39973"/>
              <a:lumOff val="1471"/>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779FD53-8D4F-47E8-9ACA-D053257794B6}">
      <dsp:nvSpPr>
        <dsp:cNvPr id="0" name=""/>
        <dsp:cNvSpPr/>
      </dsp:nvSpPr>
      <dsp:spPr>
        <a:xfrm>
          <a:off x="2128194" y="1009536"/>
          <a:ext cx="1443357" cy="938182"/>
        </a:xfrm>
        <a:prstGeom prst="roundRect">
          <a:avLst/>
        </a:prstGeom>
        <a:solidFill>
          <a:schemeClr val="accent4">
            <a:hueOff val="10395692"/>
            <a:satOff val="-47968"/>
            <a:lumOff val="176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Control Issues</a:t>
          </a:r>
        </a:p>
      </dsp:txBody>
      <dsp:txXfrm>
        <a:off x="2173992" y="1055334"/>
        <a:ext cx="1351761" cy="846586"/>
      </dsp:txXfrm>
    </dsp:sp>
    <dsp:sp modelId="{A38E9097-150F-4A86-AC99-4AD449800BD3}">
      <dsp:nvSpPr>
        <dsp:cNvPr id="0" name=""/>
        <dsp:cNvSpPr/>
      </dsp:nvSpPr>
      <dsp:spPr>
        <a:xfrm>
          <a:off x="2265752" y="470564"/>
          <a:ext cx="5354771" cy="5354771"/>
        </a:xfrm>
        <a:custGeom>
          <a:avLst/>
          <a:gdLst/>
          <a:ahLst/>
          <a:cxnLst/>
          <a:rect l="0" t="0" r="0" b="0"/>
          <a:pathLst>
            <a:path>
              <a:moveTo>
                <a:pt x="1074241" y="533015"/>
              </a:moveTo>
              <a:arcTo wR="2677385" hR="2677385" stAng="13993079" swAng="1255946"/>
            </a:path>
          </a:pathLst>
        </a:custGeom>
        <a:noFill/>
        <a:ln w="6350" cap="flat" cmpd="sng" algn="ctr">
          <a:solidFill>
            <a:schemeClr val="accent4">
              <a:hueOff val="10395692"/>
              <a:satOff val="-47968"/>
              <a:lumOff val="1765"/>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75503F88-0E64-4DEF-930F-1F321D5BEC75}" type="datetimeFigureOut">
              <a:rPr lang="en-US" smtClean="0"/>
              <a:t>10/3/2022</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649841D0-A573-4A4F-89B6-394F9B201460}" type="slidenum">
              <a:rPr lang="en-US" smtClean="0"/>
              <a:t>‹#›</a:t>
            </a:fld>
            <a:endParaRPr lang="en-US"/>
          </a:p>
        </p:txBody>
      </p:sp>
    </p:spTree>
    <p:extLst>
      <p:ext uri="{BB962C8B-B14F-4D97-AF65-F5344CB8AC3E}">
        <p14:creationId xmlns:p14="http://schemas.microsoft.com/office/powerpoint/2010/main" val="34909952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9600" b="1"/>
            </a:lvl1pPr>
          </a:lstStyle>
          <a:p>
            <a:r>
              <a:rPr lang="en-US" dirty="0"/>
              <a:t>Adoption 101</a:t>
            </a:r>
          </a:p>
        </p:txBody>
      </p:sp>
      <p:sp>
        <p:nvSpPr>
          <p:cNvPr id="3" name="Subtitle 2"/>
          <p:cNvSpPr>
            <a:spLocks noGrp="1"/>
          </p:cNvSpPr>
          <p:nvPr>
            <p:ph type="subTitle" idx="1" hasCustomPrompt="1"/>
          </p:nvPr>
        </p:nvSpPr>
        <p:spPr>
          <a:xfrm>
            <a:off x="968188" y="3602038"/>
            <a:ext cx="10252038" cy="1655762"/>
          </a:xfrm>
        </p:spPr>
        <p:txBody>
          <a:bodyPr/>
          <a:lstStyle>
            <a:lvl1pPr marL="0" indent="0" algn="ctr">
              <a:buNone/>
              <a:defRPr sz="2400" i="1"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Trauma Informed, Trust-Based Relational Intervention Training</a:t>
            </a:r>
          </a:p>
        </p:txBody>
      </p:sp>
    </p:spTree>
    <p:extLst>
      <p:ext uri="{BB962C8B-B14F-4D97-AF65-F5344CB8AC3E}">
        <p14:creationId xmlns:p14="http://schemas.microsoft.com/office/powerpoint/2010/main" val="93484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59060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426356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33675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1860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72450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34368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5759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48615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82263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74411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5709106"/>
            <a:ext cx="12192000" cy="1356071"/>
            <a:chOff x="0" y="6099862"/>
            <a:chExt cx="12192000" cy="950111"/>
          </a:xfrm>
        </p:grpSpPr>
        <p:sp>
          <p:nvSpPr>
            <p:cNvPr id="8" name="Rectangle 7"/>
            <p:cNvSpPr/>
            <p:nvPr userDrawn="1"/>
          </p:nvSpPr>
          <p:spPr>
            <a:xfrm>
              <a:off x="0" y="6821611"/>
              <a:ext cx="12192000" cy="83206"/>
            </a:xfrm>
            <a:prstGeom prst="rect">
              <a:avLst/>
            </a:prstGeom>
            <a:solidFill>
              <a:srgbClr val="54690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328225"/>
              <a:ext cx="12192000" cy="493386"/>
            </a:xfrm>
            <a:prstGeom prst="rect">
              <a:avLst/>
            </a:prstGeom>
            <a:solidFill>
              <a:srgbClr val="003C6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206" y="6099862"/>
              <a:ext cx="1231029" cy="950111"/>
            </a:xfrm>
            <a:prstGeom prst="rect">
              <a:avLst/>
            </a:prstGeom>
          </p:spPr>
        </p:pic>
      </p:grpSp>
      <p:sp>
        <p:nvSpPr>
          <p:cNvPr id="2" name="Title Placeholder 1"/>
          <p:cNvSpPr>
            <a:spLocks noGrp="1"/>
          </p:cNvSpPr>
          <p:nvPr>
            <p:ph type="title"/>
          </p:nvPr>
        </p:nvSpPr>
        <p:spPr>
          <a:xfrm>
            <a:off x="247425" y="365125"/>
            <a:ext cx="1161825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47425" y="1825625"/>
            <a:ext cx="11618259" cy="40906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19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8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https://www.youtube.com/embed/lOeQUwdAjE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https://www.youtube.com/embed/N8HimRaIqiw"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06070" y="1644145"/>
            <a:ext cx="9144000" cy="1957893"/>
          </a:xfrm>
          <a:noFill/>
          <a:ln w="19050">
            <a:noFill/>
            <a:prstDash val="lgDashDot"/>
          </a:ln>
        </p:spPr>
        <p:txBody>
          <a:bodyPr>
            <a:normAutofit/>
          </a:bodyPr>
          <a:lstStyle/>
          <a:p>
            <a:r>
              <a:rPr lang="en-US" dirty="0">
                <a:latin typeface="Arial Narrow" panose="020B0606020202030204" pitchFamily="34" charset="0"/>
              </a:rPr>
              <a:t>Adoption 101</a:t>
            </a:r>
          </a:p>
        </p:txBody>
      </p:sp>
      <p:sp>
        <p:nvSpPr>
          <p:cNvPr id="7" name="Subtitle 6"/>
          <p:cNvSpPr>
            <a:spLocks noGrp="1"/>
          </p:cNvSpPr>
          <p:nvPr>
            <p:ph type="subTitle" idx="1"/>
          </p:nvPr>
        </p:nvSpPr>
        <p:spPr>
          <a:xfrm>
            <a:off x="204395" y="3602038"/>
            <a:ext cx="11747351" cy="1655762"/>
          </a:xfrm>
        </p:spPr>
        <p:txBody>
          <a:bodyPr>
            <a:normAutofit fontScale="92500" lnSpcReduction="10000"/>
          </a:bodyPr>
          <a:lstStyle/>
          <a:p>
            <a:r>
              <a:rPr lang="en-US" sz="2800" i="0" dirty="0">
                <a:solidFill>
                  <a:srgbClr val="54690E"/>
                </a:solidFill>
              </a:rPr>
              <a:t>Heartland for Children’s </a:t>
            </a:r>
          </a:p>
          <a:p>
            <a:r>
              <a:rPr lang="en-US" sz="2800" i="0" dirty="0">
                <a:solidFill>
                  <a:srgbClr val="54690E"/>
                </a:solidFill>
              </a:rPr>
              <a:t>Trauma Informed, Relationship Focused Adoption Training </a:t>
            </a:r>
          </a:p>
          <a:p>
            <a:endParaRPr lang="en-US" sz="2800" i="0" dirty="0">
              <a:solidFill>
                <a:srgbClr val="54690E"/>
              </a:solidFill>
            </a:endParaRPr>
          </a:p>
          <a:p>
            <a:r>
              <a:rPr lang="en-US" sz="1900" i="0" dirty="0">
                <a:solidFill>
                  <a:srgbClr val="54690E"/>
                </a:solidFill>
              </a:rPr>
              <a:t>Class Two</a:t>
            </a:r>
          </a:p>
        </p:txBody>
      </p:sp>
      <p:sp>
        <p:nvSpPr>
          <p:cNvPr id="2" name="TextBox 1">
            <a:extLst>
              <a:ext uri="{FF2B5EF4-FFF2-40B4-BE49-F238E27FC236}">
                <a16:creationId xmlns:a16="http://schemas.microsoft.com/office/drawing/2014/main" id="{C8B355CA-5A27-DDD3-21FE-CEB0A7AD2704}"/>
              </a:ext>
            </a:extLst>
          </p:cNvPr>
          <p:cNvSpPr txBox="1"/>
          <p:nvPr/>
        </p:nvSpPr>
        <p:spPr>
          <a:xfrm>
            <a:off x="1331344" y="6075871"/>
            <a:ext cx="981686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bg1"/>
                </a:solidFill>
                <a:ea typeface="+mn-lt"/>
                <a:cs typeface="+mn-lt"/>
              </a:rPr>
              <a:t>Heartland</a:t>
            </a:r>
            <a:r>
              <a:rPr lang="en-US" b="1" dirty="0">
                <a:solidFill>
                  <a:schemeClr val="bg1"/>
                </a:solidFill>
              </a:rPr>
              <a:t> for Children is a community-based care lead agency </a:t>
            </a:r>
            <a:endParaRPr lang="en-US" dirty="0">
              <a:solidFill>
                <a:schemeClr val="bg1"/>
              </a:solidFill>
              <a:ea typeface="+mn-lt"/>
              <a:cs typeface="+mn-lt"/>
            </a:endParaRPr>
          </a:p>
          <a:p>
            <a:pPr algn="ctr"/>
            <a:r>
              <a:rPr lang="en-US" b="1" dirty="0">
                <a:solidFill>
                  <a:schemeClr val="bg1"/>
                </a:solidFill>
              </a:rPr>
              <a:t>contracted with the Department of Children and Families.</a:t>
            </a:r>
            <a:r>
              <a:rPr lang="en-US" dirty="0">
                <a:solidFill>
                  <a:schemeClr val="bg1"/>
                </a:solidFill>
              </a:rPr>
              <a:t> </a:t>
            </a:r>
            <a:r>
              <a:rPr lang="en-US" dirty="0">
                <a:solidFill>
                  <a:schemeClr val="bg1"/>
                </a:solidFill>
                <a:ea typeface="+mn-lt"/>
                <a:cs typeface="+mn-lt"/>
              </a:rPr>
              <a:t> </a:t>
            </a:r>
          </a:p>
          <a:p>
            <a:pPr algn="l"/>
            <a:endParaRPr lang="en-US" dirty="0"/>
          </a:p>
        </p:txBody>
      </p:sp>
    </p:spTree>
    <p:extLst>
      <p:ext uri="{BB962C8B-B14F-4D97-AF65-F5344CB8AC3E}">
        <p14:creationId xmlns:p14="http://schemas.microsoft.com/office/powerpoint/2010/main" val="185500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862456" y="5137365"/>
            <a:ext cx="8537032" cy="1143000"/>
          </a:xfrm>
        </p:spPr>
        <p:txBody>
          <a:bodyPr>
            <a:normAutofit/>
          </a:bodyPr>
          <a:lstStyle/>
          <a:p>
            <a:r>
              <a:rPr lang="en-US" altLang="en-US" sz="4000" dirty="0">
                <a:solidFill>
                  <a:srgbClr val="54690E"/>
                </a:solidFill>
                <a:latin typeface="+mn-lt"/>
              </a:rPr>
              <a:t>Why can’t we just ignore it …</a:t>
            </a:r>
          </a:p>
        </p:txBody>
      </p:sp>
      <p:sp>
        <p:nvSpPr>
          <p:cNvPr id="3" name="Content Placeholder 2"/>
          <p:cNvSpPr>
            <a:spLocks noGrp="1"/>
          </p:cNvSpPr>
          <p:nvPr>
            <p:ph idx="1"/>
          </p:nvPr>
        </p:nvSpPr>
        <p:spPr>
          <a:xfrm>
            <a:off x="152400" y="228600"/>
            <a:ext cx="11811000" cy="5763409"/>
          </a:xfrm>
        </p:spPr>
        <p:txBody>
          <a:bodyPr>
            <a:normAutofit fontScale="40000" lnSpcReduction="20000"/>
          </a:bodyPr>
          <a:lstStyle/>
          <a:p>
            <a:pPr marL="0" indent="0">
              <a:buNone/>
              <a:defRPr/>
            </a:pPr>
            <a:r>
              <a:rPr lang="en-US" sz="4200" i="1" dirty="0">
                <a:solidFill>
                  <a:schemeClr val="bg1"/>
                </a:solidFill>
                <a:latin typeface="Century Gothic" panose="020B0502020202020204" pitchFamily="34" charset="0"/>
                <a:cs typeface="Times New Roman" panose="02020603050405020304" pitchFamily="18" charset="0"/>
              </a:rPr>
              <a:t> </a:t>
            </a:r>
            <a:r>
              <a:rPr lang="en-US" sz="4200" i="1" dirty="0">
                <a:latin typeface="Century Gothic" panose="020B0502020202020204" pitchFamily="34" charset="0"/>
                <a:cs typeface="Times New Roman" panose="02020603050405020304" pitchFamily="18" charset="0"/>
              </a:rPr>
              <a:t>Here’s what we know:</a:t>
            </a:r>
          </a:p>
          <a:p>
            <a:pPr marL="0" indent="0">
              <a:buNone/>
              <a:defRPr/>
            </a:pPr>
            <a:r>
              <a:rPr lang="en-US" sz="4200" b="1" dirty="0">
                <a:latin typeface="Century Gothic" panose="020B0502020202020204" pitchFamily="34" charset="0"/>
                <a:cs typeface="Times New Roman" panose="02020603050405020304" pitchFamily="18" charset="0"/>
              </a:rPr>
              <a:t>5-10% of general population identify as LGBTQ</a:t>
            </a:r>
          </a:p>
          <a:p>
            <a:pPr lvl="2">
              <a:buFont typeface="Arial" panose="020B0604020202020204" pitchFamily="34" charset="0"/>
              <a:buChar char="•"/>
              <a:defRPr/>
            </a:pPr>
            <a:r>
              <a:rPr lang="en-US" sz="4200" dirty="0">
                <a:latin typeface="Century Gothic" panose="020B0502020202020204" pitchFamily="34" charset="0"/>
                <a:cs typeface="Times New Roman" panose="02020603050405020304" pitchFamily="18" charset="0"/>
              </a:rPr>
              <a:t>LGBTQ youth are estimated to make up a higher and disproportionate share of foster care and delinquency pools. </a:t>
            </a:r>
          </a:p>
          <a:p>
            <a:pPr marL="914400" lvl="2" indent="0">
              <a:buNone/>
              <a:defRPr/>
            </a:pPr>
            <a:endParaRPr lang="en-US" sz="4200" dirty="0">
              <a:latin typeface="Century Gothic" panose="020B0502020202020204" pitchFamily="34" charset="0"/>
              <a:cs typeface="Times New Roman" panose="02020603050405020304" pitchFamily="18" charset="0"/>
            </a:endParaRPr>
          </a:p>
          <a:p>
            <a:pPr marL="0" indent="0">
              <a:buNone/>
              <a:defRPr/>
            </a:pPr>
            <a:r>
              <a:rPr lang="en-US" sz="4200" b="1" dirty="0">
                <a:latin typeface="Century Gothic" panose="020B0502020202020204" pitchFamily="34" charset="0"/>
                <a:cs typeface="Times New Roman" panose="02020603050405020304" pitchFamily="18" charset="0"/>
              </a:rPr>
              <a:t>LGBTQ youth identify SAFETY as their primary concern.</a:t>
            </a:r>
          </a:p>
          <a:p>
            <a:pPr lvl="2">
              <a:defRPr/>
            </a:pPr>
            <a:r>
              <a:rPr lang="en-US" sz="4200" dirty="0">
                <a:latin typeface="Century Gothic" panose="020B0502020202020204" pitchFamily="34" charset="0"/>
                <a:cs typeface="Times New Roman" panose="02020603050405020304" pitchFamily="18" charset="0"/>
              </a:rPr>
              <a:t>67% of LGBTQ youth who experience harassment/bullying never report it. </a:t>
            </a:r>
          </a:p>
          <a:p>
            <a:pPr lvl="2">
              <a:defRPr/>
            </a:pPr>
            <a:r>
              <a:rPr lang="en-US" sz="4200" dirty="0">
                <a:latin typeface="Century Gothic" panose="020B0502020202020204" pitchFamily="34" charset="0"/>
                <a:cs typeface="Times New Roman" panose="02020603050405020304" pitchFamily="18" charset="0"/>
              </a:rPr>
              <a:t> 25% of these youth say they don’t tell because they feel nothing will be done.</a:t>
            </a:r>
          </a:p>
          <a:p>
            <a:pPr lvl="2">
              <a:defRPr/>
            </a:pPr>
            <a:r>
              <a:rPr lang="en-US" sz="4200" dirty="0">
                <a:latin typeface="Century Gothic" panose="020B0502020202020204" pitchFamily="34" charset="0"/>
                <a:cs typeface="Times New Roman" panose="02020603050405020304" pitchFamily="18" charset="0"/>
              </a:rPr>
              <a:t>Not all young people identify and many conceal that they are LGBTQ out of concern for their safety or privacy. </a:t>
            </a:r>
          </a:p>
          <a:p>
            <a:pPr lvl="2">
              <a:defRPr/>
            </a:pPr>
            <a:r>
              <a:rPr lang="en-US" sz="4200" dirty="0">
                <a:latin typeface="Century Gothic" panose="020B0502020202020204" pitchFamily="34" charset="0"/>
                <a:cs typeface="Times New Roman" panose="02020603050405020304" pitchFamily="18" charset="0"/>
              </a:rPr>
              <a:t>20-40% of homeless youth in the US identify as LGBTQ </a:t>
            </a:r>
          </a:p>
          <a:p>
            <a:pPr lvl="2">
              <a:defRPr/>
            </a:pPr>
            <a:endParaRPr lang="en-US" sz="4200" dirty="0">
              <a:latin typeface="Century Gothic" panose="020B0502020202020204" pitchFamily="34" charset="0"/>
              <a:cs typeface="Times New Roman" panose="02020603050405020304" pitchFamily="18" charset="0"/>
            </a:endParaRPr>
          </a:p>
          <a:p>
            <a:pPr marL="0" indent="0">
              <a:buNone/>
              <a:defRPr/>
            </a:pPr>
            <a:r>
              <a:rPr lang="en-US" sz="4200" b="1" dirty="0">
                <a:latin typeface="Century Gothic" panose="020B0502020202020204" pitchFamily="34" charset="0"/>
                <a:cs typeface="Times New Roman" panose="02020603050405020304" pitchFamily="18" charset="0"/>
              </a:rPr>
              <a:t>LGBTQ youth who experience rejection from their families have a far higher risk for major health and mental health problems as young adults. Compared with peers from families with no or low levels of family rejection they are:</a:t>
            </a:r>
          </a:p>
          <a:p>
            <a:pPr lvl="2">
              <a:buFont typeface="Arial" panose="020B0604020202020204" pitchFamily="34" charset="0"/>
              <a:buChar char="•"/>
              <a:defRPr/>
            </a:pPr>
            <a:r>
              <a:rPr lang="en-US" sz="4200" dirty="0">
                <a:latin typeface="Century Gothic" panose="020B0502020202020204" pitchFamily="34" charset="0"/>
                <a:cs typeface="Times New Roman" panose="02020603050405020304" pitchFamily="18" charset="0"/>
              </a:rPr>
              <a:t>8.4 times more likely to have attempted suicide</a:t>
            </a:r>
          </a:p>
          <a:p>
            <a:pPr lvl="2">
              <a:buFont typeface="Arial" panose="020B0604020202020204" pitchFamily="34" charset="0"/>
              <a:buChar char="•"/>
              <a:defRPr/>
            </a:pPr>
            <a:r>
              <a:rPr lang="en-US" sz="4200" dirty="0">
                <a:latin typeface="Century Gothic" panose="020B0502020202020204" pitchFamily="34" charset="0"/>
                <a:cs typeface="Times New Roman" panose="02020603050405020304" pitchFamily="18" charset="0"/>
              </a:rPr>
              <a:t>5.9 times more likely to report high levels of depression</a:t>
            </a:r>
          </a:p>
          <a:p>
            <a:pPr lvl="2">
              <a:buFont typeface="Arial" panose="020B0604020202020204" pitchFamily="34" charset="0"/>
              <a:buChar char="•"/>
              <a:defRPr/>
            </a:pPr>
            <a:r>
              <a:rPr lang="en-US" sz="4200" dirty="0">
                <a:latin typeface="Century Gothic" panose="020B0502020202020204" pitchFamily="34" charset="0"/>
                <a:cs typeface="Times New Roman" panose="02020603050405020304" pitchFamily="18" charset="0"/>
              </a:rPr>
              <a:t>3.4 times more likely to use illegal drugs</a:t>
            </a:r>
          </a:p>
          <a:p>
            <a:pPr lvl="2">
              <a:buFont typeface="Arial" panose="020B0604020202020204" pitchFamily="34" charset="0"/>
              <a:buChar char="•"/>
              <a:defRPr/>
            </a:pPr>
            <a:r>
              <a:rPr lang="en-US" sz="4200" dirty="0">
                <a:latin typeface="Century Gothic" panose="020B0502020202020204" pitchFamily="34" charset="0"/>
                <a:cs typeface="Times New Roman" panose="02020603050405020304" pitchFamily="18" charset="0"/>
              </a:rPr>
              <a:t>3.4 time more like to report  having engaged in unprotected sexual intercourse.</a:t>
            </a:r>
          </a:p>
          <a:p>
            <a:pPr marL="0" indent="0">
              <a:buNone/>
              <a:defRPr/>
            </a:pPr>
            <a:endParaRPr lang="en-US" sz="2099" dirty="0">
              <a:latin typeface="Times New Roman" panose="02020603050405020304" pitchFamily="18" charset="0"/>
              <a:cs typeface="Times New Roman" panose="02020603050405020304" pitchFamily="18" charset="0"/>
            </a:endParaRPr>
          </a:p>
          <a:p>
            <a:pPr marL="0" indent="0">
              <a:buNone/>
              <a:defRPr/>
            </a:pPr>
            <a:endParaRPr lang="en-US" sz="1600" dirty="0"/>
          </a:p>
          <a:p>
            <a:pPr lvl="2">
              <a:buFont typeface="Arial" panose="020B0604020202020204" pitchFamily="34" charset="0"/>
              <a:buChar char="•"/>
              <a:defRPr/>
            </a:pPr>
            <a:endParaRPr lang="en-US" sz="800" dirty="0"/>
          </a:p>
          <a:p>
            <a:pPr marL="0" indent="0">
              <a:buNone/>
              <a:defRPr/>
            </a:pPr>
            <a:r>
              <a:rPr lang="en-US" sz="1600" dirty="0"/>
              <a:t>	</a:t>
            </a:r>
          </a:p>
          <a:p>
            <a:pPr lvl="2">
              <a:buFont typeface="Arial" panose="020B0604020202020204" pitchFamily="34" charset="0"/>
              <a:buChar char="•"/>
              <a:defRPr/>
            </a:pPr>
            <a:endParaRPr lang="en-US" sz="800" dirty="0"/>
          </a:p>
          <a:p>
            <a:pPr>
              <a:buFont typeface="Arial" panose="020B0604020202020204" pitchFamily="34" charset="0"/>
              <a:buChar char="•"/>
              <a:defRPr/>
            </a:pPr>
            <a:endParaRPr lang="en-US" dirty="0"/>
          </a:p>
          <a:p>
            <a:pPr>
              <a:defRPr/>
            </a:pPr>
            <a:endParaRPr lang="en-US" dirty="0"/>
          </a:p>
        </p:txBody>
      </p:sp>
    </p:spTree>
    <p:extLst>
      <p:ext uri="{BB962C8B-B14F-4D97-AF65-F5344CB8AC3E}">
        <p14:creationId xmlns:p14="http://schemas.microsoft.com/office/powerpoint/2010/main" val="88230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36331" y="93134"/>
            <a:ext cx="11093669" cy="1049867"/>
          </a:xfrm>
        </p:spPr>
        <p:txBody>
          <a:bodyPr>
            <a:noAutofit/>
          </a:bodyPr>
          <a:lstStyle/>
          <a:p>
            <a:r>
              <a:rPr lang="en-US" sz="6000" u="sng" dirty="0">
                <a:solidFill>
                  <a:srgbClr val="54690E"/>
                </a:solidFill>
                <a:latin typeface="Arial Narrow" panose="020B0606020202030204" pitchFamily="34" charset="0"/>
              </a:rPr>
              <a:t>Cultural Competence </a:t>
            </a:r>
          </a:p>
        </p:txBody>
      </p:sp>
      <p:sp>
        <p:nvSpPr>
          <p:cNvPr id="7" name="Content Placeholder 6"/>
          <p:cNvSpPr>
            <a:spLocks noGrp="1"/>
          </p:cNvSpPr>
          <p:nvPr>
            <p:ph idx="1"/>
          </p:nvPr>
        </p:nvSpPr>
        <p:spPr>
          <a:xfrm>
            <a:off x="228600" y="1054249"/>
            <a:ext cx="11734800" cy="4980791"/>
          </a:xfrm>
        </p:spPr>
        <p:txBody>
          <a:bodyPr>
            <a:normAutofit fontScale="92500" lnSpcReduction="20000"/>
          </a:bodyPr>
          <a:lstStyle/>
          <a:p>
            <a:r>
              <a:rPr lang="en-US" dirty="0">
                <a:latin typeface="Century Gothic" panose="020B0502020202020204" pitchFamily="34" charset="0"/>
              </a:rPr>
              <a:t>Cultural Competence encompasses several components:  </a:t>
            </a:r>
          </a:p>
          <a:p>
            <a:pPr lvl="1"/>
            <a:r>
              <a:rPr lang="en-US" dirty="0">
                <a:latin typeface="Century Gothic" panose="020B0502020202020204" pitchFamily="34" charset="0"/>
              </a:rPr>
              <a:t>Ability to recognize the effects of our own culture on our values, beliefs, thoughts, communications, and actions.  </a:t>
            </a:r>
          </a:p>
          <a:p>
            <a:pPr lvl="1"/>
            <a:r>
              <a:rPr lang="en-US" dirty="0">
                <a:latin typeface="Century Gothic" panose="020B0502020202020204" pitchFamily="34" charset="0"/>
              </a:rPr>
              <a:t>Ability to recognize how our own “cultural lens” affects our world view and can distort our interpretation of other cultures.  </a:t>
            </a:r>
          </a:p>
          <a:p>
            <a:pPr lvl="1"/>
            <a:r>
              <a:rPr lang="en-US" dirty="0">
                <a:latin typeface="Century Gothic" panose="020B0502020202020204" pitchFamily="34" charset="0"/>
              </a:rPr>
              <a:t>Ability to learn about another culture from the people who know it best, and the willingness to be open to cultural change. </a:t>
            </a:r>
          </a:p>
          <a:p>
            <a:pPr lvl="1"/>
            <a:r>
              <a:rPr lang="en-US" dirty="0">
                <a:latin typeface="Century Gothic" panose="020B0502020202020204" pitchFamily="34" charset="0"/>
              </a:rPr>
              <a:t>Understanding that achieving cultural competence requires that we are “life-long learners”; we can never become complacent that we fully understand culture. </a:t>
            </a:r>
          </a:p>
          <a:p>
            <a:pPr lvl="1"/>
            <a:r>
              <a:rPr lang="en-US" dirty="0">
                <a:latin typeface="Century Gothic" panose="020B0502020202020204" pitchFamily="34" charset="0"/>
              </a:rPr>
              <a:t>Understanding that culture is dynamic and continually changing.  </a:t>
            </a:r>
          </a:p>
          <a:p>
            <a:pPr lvl="1"/>
            <a:r>
              <a:rPr lang="en-US" dirty="0">
                <a:latin typeface="Century Gothic" panose="020B0502020202020204" pitchFamily="34" charset="0"/>
              </a:rPr>
              <a:t>Recognizing how cultural differences may affect perception, communication, and our ability to interact with people whose cultural backgrounds are different from our own.  </a:t>
            </a:r>
          </a:p>
          <a:p>
            <a:pPr lvl="1"/>
            <a:r>
              <a:rPr lang="en-US" dirty="0">
                <a:latin typeface="Century Gothic" panose="020B0502020202020204" pitchFamily="34" charset="0"/>
              </a:rPr>
              <a:t>Understanding cultural blindness and bias and how they contribute to racism, prejudice and discrimination.  </a:t>
            </a:r>
          </a:p>
          <a:p>
            <a:pPr lvl="1"/>
            <a:r>
              <a:rPr lang="en-US" dirty="0">
                <a:latin typeface="Century Gothic" panose="020B0502020202020204" pitchFamily="34" charset="0"/>
              </a:rPr>
              <a:t>Ability to transcend cultural differences to establish trusting and meaningful relationships with person’s from other cultures.   </a:t>
            </a:r>
          </a:p>
        </p:txBody>
      </p:sp>
    </p:spTree>
    <p:extLst>
      <p:ext uri="{BB962C8B-B14F-4D97-AF65-F5344CB8AC3E}">
        <p14:creationId xmlns:p14="http://schemas.microsoft.com/office/powerpoint/2010/main" val="168965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11887200" cy="1507067"/>
          </a:xfrm>
        </p:spPr>
        <p:txBody>
          <a:bodyPr>
            <a:normAutofit/>
          </a:bodyPr>
          <a:lstStyle/>
          <a:p>
            <a:r>
              <a:rPr lang="en-US" sz="3800" b="1" u="sng" dirty="0">
                <a:solidFill>
                  <a:srgbClr val="54690E"/>
                </a:solidFill>
                <a:latin typeface="Arial Narrow" panose="020B0606020202030204" pitchFamily="34" charset="0"/>
              </a:rPr>
              <a:t>5 Essential elements of a culturally competent system of care</a:t>
            </a:r>
          </a:p>
        </p:txBody>
      </p:sp>
      <p:sp>
        <p:nvSpPr>
          <p:cNvPr id="3" name="Content Placeholder 2"/>
          <p:cNvSpPr>
            <a:spLocks noGrp="1"/>
          </p:cNvSpPr>
          <p:nvPr>
            <p:ph idx="1"/>
          </p:nvPr>
        </p:nvSpPr>
        <p:spPr>
          <a:xfrm>
            <a:off x="152400" y="1219200"/>
            <a:ext cx="11887200" cy="4815840"/>
          </a:xfrm>
        </p:spPr>
        <p:txBody>
          <a:bodyPr>
            <a:normAutofit fontScale="77500" lnSpcReduction="20000"/>
          </a:bodyPr>
          <a:lstStyle/>
          <a:p>
            <a:r>
              <a:rPr lang="en-US" i="1" dirty="0">
                <a:latin typeface="Century Gothic" panose="020B0502020202020204" pitchFamily="34" charset="0"/>
              </a:rPr>
              <a:t>Value Diversity</a:t>
            </a:r>
          </a:p>
          <a:p>
            <a:pPr lvl="1"/>
            <a:r>
              <a:rPr lang="en-US" dirty="0">
                <a:latin typeface="Century Gothic" panose="020B0502020202020204" pitchFamily="34" charset="0"/>
              </a:rPr>
              <a:t>To value diversity is to see and respect it’s worth.  A system of care is strengthened when they accept the people they serve from various backgrounds.  Acceptance of the fact that each culture finds some behaviors, interactions, or values more important than others can help to have more successful interaction among the cultures.  </a:t>
            </a:r>
          </a:p>
          <a:p>
            <a:r>
              <a:rPr lang="en-US" i="1" dirty="0">
                <a:latin typeface="Century Gothic" panose="020B0502020202020204" pitchFamily="34" charset="0"/>
              </a:rPr>
              <a:t>Capacity for Cultural Self-Assessment</a:t>
            </a:r>
          </a:p>
          <a:p>
            <a:pPr lvl="1"/>
            <a:r>
              <a:rPr lang="en-US" dirty="0">
                <a:latin typeface="Century Gothic" panose="020B0502020202020204" pitchFamily="34" charset="0"/>
              </a:rPr>
              <a:t>Must be able to assess self and have sense of own culture.  </a:t>
            </a:r>
          </a:p>
          <a:p>
            <a:r>
              <a:rPr lang="en-US" i="1" dirty="0">
                <a:latin typeface="Century Gothic" panose="020B0502020202020204" pitchFamily="34" charset="0"/>
              </a:rPr>
              <a:t>Being Conscious of the Dynamics of Differences</a:t>
            </a:r>
          </a:p>
          <a:p>
            <a:pPr lvl="1"/>
            <a:r>
              <a:rPr lang="en-US" dirty="0">
                <a:latin typeface="Century Gothic" panose="020B0502020202020204" pitchFamily="34" charset="0"/>
              </a:rPr>
              <a:t>When a person from one culture interacts with someone from another culture, both may misjudge the other’s actions based on learned expectations.   Having an understanding of cross-cultural dynamics decreases chances for misinterpretation and misjudgment to occur.  </a:t>
            </a:r>
          </a:p>
          <a:p>
            <a:r>
              <a:rPr lang="en-US" i="1" dirty="0">
                <a:latin typeface="Century Gothic" panose="020B0502020202020204" pitchFamily="34" charset="0"/>
              </a:rPr>
              <a:t>Institution of Cultural Knowledge</a:t>
            </a:r>
          </a:p>
          <a:p>
            <a:pPr lvl="1"/>
            <a:r>
              <a:rPr lang="en-US" dirty="0">
                <a:latin typeface="Century Gothic" panose="020B0502020202020204" pitchFamily="34" charset="0"/>
              </a:rPr>
              <a:t>System of care must sanction incorporation of cultural knowledge and supervisors must be able to provide cross-cultural supervision.  </a:t>
            </a:r>
          </a:p>
          <a:p>
            <a:r>
              <a:rPr lang="en-US" i="1" dirty="0">
                <a:latin typeface="Century Gothic" panose="020B0502020202020204" pitchFamily="34" charset="0"/>
              </a:rPr>
              <a:t>Adaptation to Diversity</a:t>
            </a:r>
          </a:p>
          <a:p>
            <a:pPr lvl="1"/>
            <a:r>
              <a:rPr lang="en-US" dirty="0">
                <a:latin typeface="Century Gothic" panose="020B0502020202020204" pitchFamily="34" charset="0"/>
              </a:rPr>
              <a:t>A systems approach may be adapted to create a better fit between the needs of minority groups and services available.  Becoming culturally competent is a developmental process for the individual and the system.  </a:t>
            </a:r>
          </a:p>
        </p:txBody>
      </p:sp>
    </p:spTree>
    <p:extLst>
      <p:ext uri="{BB962C8B-B14F-4D97-AF65-F5344CB8AC3E}">
        <p14:creationId xmlns:p14="http://schemas.microsoft.com/office/powerpoint/2010/main" val="700052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46841" y="118111"/>
            <a:ext cx="11159359" cy="990600"/>
          </a:xfrm>
        </p:spPr>
        <p:txBody>
          <a:bodyPr>
            <a:noAutofit/>
          </a:bodyPr>
          <a:lstStyle/>
          <a:p>
            <a:pPr eaLnBrk="1" hangingPunct="1"/>
            <a:r>
              <a:rPr lang="en-US" altLang="en-US" sz="4800" u="sng" dirty="0">
                <a:solidFill>
                  <a:srgbClr val="54690E"/>
                </a:solidFill>
                <a:latin typeface="Arial Narrow" panose="020B0606020202030204" pitchFamily="34" charset="0"/>
              </a:rPr>
              <a:t>Our Children</a:t>
            </a:r>
          </a:p>
        </p:txBody>
      </p:sp>
      <p:sp>
        <p:nvSpPr>
          <p:cNvPr id="21507" name="Rectangle 3"/>
          <p:cNvSpPr>
            <a:spLocks noGrp="1" noChangeArrowheads="1"/>
          </p:cNvSpPr>
          <p:nvPr>
            <p:ph idx="1"/>
          </p:nvPr>
        </p:nvSpPr>
        <p:spPr>
          <a:xfrm>
            <a:off x="249622" y="1220932"/>
            <a:ext cx="11734799" cy="4970031"/>
          </a:xfrm>
        </p:spPr>
        <p:txBody>
          <a:bodyPr>
            <a:noAutofit/>
          </a:bodyPr>
          <a:lstStyle/>
          <a:p>
            <a:pPr>
              <a:lnSpc>
                <a:spcPct val="80000"/>
              </a:lnSpc>
            </a:pPr>
            <a:r>
              <a:rPr lang="en-US" altLang="en-US" sz="2400" dirty="0">
                <a:latin typeface="Century Gothic" panose="020B0502020202020204" pitchFamily="34" charset="0"/>
              </a:rPr>
              <a:t>Our children all have various cultures, races, ethnicities</a:t>
            </a:r>
            <a:r>
              <a:rPr lang="en-US" altLang="en-US" sz="2400" dirty="0">
                <a:latin typeface="Century Gothic" panose="020B0502020202020204" pitchFamily="34" charset="0"/>
                <a:cs typeface="Times New Roman" panose="02020603050405020304" pitchFamily="18" charset="0"/>
              </a:rPr>
              <a:t>, </a:t>
            </a:r>
            <a:r>
              <a:rPr lang="en-US" sz="2400" dirty="0">
                <a:latin typeface="Century Gothic" panose="020B0502020202020204" pitchFamily="34" charset="0"/>
                <a:cs typeface="Times New Roman" panose="02020603050405020304" pitchFamily="18" charset="0"/>
              </a:rPr>
              <a:t>religions, ability status, and sexual orientation</a:t>
            </a:r>
            <a:r>
              <a:rPr lang="en-US" altLang="en-US" sz="2400" dirty="0">
                <a:latin typeface="Century Gothic" panose="020B0502020202020204" pitchFamily="34" charset="0"/>
                <a:cs typeface="Times New Roman" panose="02020603050405020304" pitchFamily="18" charset="0"/>
              </a:rPr>
              <a:t>.  </a:t>
            </a:r>
            <a:endParaRPr lang="en-US" altLang="en-US" sz="2400" dirty="0">
              <a:latin typeface="Century Gothic" panose="020B0502020202020204" pitchFamily="34" charset="0"/>
            </a:endParaRPr>
          </a:p>
          <a:p>
            <a:pPr eaLnBrk="1" hangingPunct="1">
              <a:lnSpc>
                <a:spcPct val="80000"/>
              </a:lnSpc>
            </a:pPr>
            <a:r>
              <a:rPr lang="en-US" altLang="en-US" sz="2400" dirty="0">
                <a:latin typeface="Century Gothic" panose="020B0502020202020204" pitchFamily="34" charset="0"/>
              </a:rPr>
              <a:t>When bringing a child into your home and your culture – you need to recognize the child has a different perspective on life due to his/her experiences and also has different values, traditions, etc.  </a:t>
            </a:r>
          </a:p>
          <a:p>
            <a:pPr eaLnBrk="1" hangingPunct="1">
              <a:lnSpc>
                <a:spcPct val="80000"/>
              </a:lnSpc>
            </a:pPr>
            <a:r>
              <a:rPr lang="en-US" altLang="en-US" sz="2400" dirty="0">
                <a:latin typeface="Century Gothic" panose="020B0502020202020204" pitchFamily="34" charset="0"/>
              </a:rPr>
              <a:t>It is important to respect the child’s culture; however, you can still integrate some of  your family’s traditions, values, etc. in with the child’s.  </a:t>
            </a:r>
          </a:p>
          <a:p>
            <a:pPr eaLnBrk="1" hangingPunct="1">
              <a:lnSpc>
                <a:spcPct val="80000"/>
              </a:lnSpc>
            </a:pPr>
            <a:r>
              <a:rPr lang="en-US" altLang="en-US" sz="2400" dirty="0">
                <a:latin typeface="Century Gothic" panose="020B0502020202020204" pitchFamily="34" charset="0"/>
              </a:rPr>
              <a:t>Communicate!  </a:t>
            </a:r>
          </a:p>
          <a:p>
            <a:pPr lvl="1" eaLnBrk="1" hangingPunct="1">
              <a:lnSpc>
                <a:spcPct val="80000"/>
              </a:lnSpc>
            </a:pPr>
            <a:r>
              <a:rPr lang="en-US" altLang="en-US" dirty="0">
                <a:latin typeface="Century Gothic" panose="020B0502020202020204" pitchFamily="34" charset="0"/>
              </a:rPr>
              <a:t>Ask the child – “What do you normally do on your birthday?” Tell the child about what you do in your family, and ask what they would like to do.  </a:t>
            </a:r>
          </a:p>
          <a:p>
            <a:pPr lvl="1" eaLnBrk="1" hangingPunct="1">
              <a:lnSpc>
                <a:spcPct val="80000"/>
              </a:lnSpc>
            </a:pPr>
            <a:r>
              <a:rPr lang="en-US" altLang="en-US" dirty="0">
                <a:latin typeface="Century Gothic" panose="020B0502020202020204" pitchFamily="34" charset="0"/>
              </a:rPr>
              <a:t>Ask the child – “What are some of your favorite meals?” Tell them about what your family usually eats, and ask them if any of that sounds good to them.  </a:t>
            </a:r>
          </a:p>
        </p:txBody>
      </p:sp>
    </p:spTree>
    <p:extLst>
      <p:ext uri="{BB962C8B-B14F-4D97-AF65-F5344CB8AC3E}">
        <p14:creationId xmlns:p14="http://schemas.microsoft.com/office/powerpoint/2010/main" val="178745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11810104" cy="1325563"/>
          </a:xfrm>
        </p:spPr>
        <p:txBody>
          <a:bodyPr>
            <a:noAutofit/>
          </a:bodyPr>
          <a:lstStyle/>
          <a:p>
            <a:r>
              <a:rPr lang="en-US" sz="6600" u="sng" dirty="0">
                <a:solidFill>
                  <a:srgbClr val="54690E"/>
                </a:solidFill>
                <a:latin typeface="Arial Narrow" panose="020B0606020202030204" pitchFamily="34" charset="0"/>
              </a:rPr>
              <a:t>Nature vs. Nurture Debate</a:t>
            </a:r>
          </a:p>
        </p:txBody>
      </p:sp>
      <p:sp>
        <p:nvSpPr>
          <p:cNvPr id="3" name="Content Placeholder 2"/>
          <p:cNvSpPr>
            <a:spLocks noGrp="1"/>
          </p:cNvSpPr>
          <p:nvPr>
            <p:ph idx="1"/>
          </p:nvPr>
        </p:nvSpPr>
        <p:spPr>
          <a:xfrm>
            <a:off x="152400" y="1325563"/>
            <a:ext cx="11887200" cy="5418269"/>
          </a:xfrm>
        </p:spPr>
        <p:txBody>
          <a:bodyPr>
            <a:normAutofit/>
          </a:bodyPr>
          <a:lstStyle/>
          <a:p>
            <a:r>
              <a:rPr lang="en-US" sz="2200" dirty="0">
                <a:solidFill>
                  <a:srgbClr val="003C6A"/>
                </a:solidFill>
                <a:latin typeface="Century Gothic" panose="020B0502020202020204" pitchFamily="34" charset="0"/>
              </a:rPr>
              <a:t>While experiences cannot change genes (DNA/genetics), it can change the epigenetic molecules, which is how our DNA is read.  </a:t>
            </a:r>
          </a:p>
          <a:p>
            <a:r>
              <a:rPr lang="en-US" sz="2200" dirty="0">
                <a:solidFill>
                  <a:srgbClr val="003C6A"/>
                </a:solidFill>
                <a:latin typeface="Century Gothic" panose="020B0502020202020204" pitchFamily="34" charset="0"/>
              </a:rPr>
              <a:t>Science has shown in numerous studies how both nature and nurture, aka genetics and experiences , can both play a role in a child's life.   </a:t>
            </a:r>
          </a:p>
          <a:p>
            <a:r>
              <a:rPr lang="en-US" sz="2200" dirty="0">
                <a:solidFill>
                  <a:srgbClr val="003C6A"/>
                </a:solidFill>
                <a:latin typeface="Century Gothic" panose="020B0502020202020204" pitchFamily="34" charset="0"/>
              </a:rPr>
              <a:t>Parents who embrace and support a child for who they are (genes/temperament), and encourage them to excel beyond with support, are the ultimate attuned parents.  </a:t>
            </a:r>
          </a:p>
          <a:p>
            <a:r>
              <a:rPr lang="en-US" sz="2200" dirty="0">
                <a:solidFill>
                  <a:srgbClr val="003C6A"/>
                </a:solidFill>
                <a:latin typeface="Century Gothic" panose="020B0502020202020204" pitchFamily="34" charset="0"/>
              </a:rPr>
              <a:t>Their exceling will help them to learn to overcome any challenges related to their genes, but will not change their genes or temperament.   </a:t>
            </a:r>
          </a:p>
          <a:p>
            <a:r>
              <a:rPr lang="en-US" sz="2200" dirty="0">
                <a:solidFill>
                  <a:srgbClr val="003C6A"/>
                </a:solidFill>
                <a:latin typeface="Century Gothic" panose="020B0502020202020204" pitchFamily="34" charset="0"/>
              </a:rPr>
              <a:t>Essentially this is backing up how we do not need to “fix” children or to attempt to “mold” them; but to accept them for who they are and integrate them into their adoptive family.   </a:t>
            </a:r>
          </a:p>
        </p:txBody>
      </p:sp>
    </p:spTree>
    <p:extLst>
      <p:ext uri="{BB962C8B-B14F-4D97-AF65-F5344CB8AC3E}">
        <p14:creationId xmlns:p14="http://schemas.microsoft.com/office/powerpoint/2010/main" val="700690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54690E"/>
                </a:solidFill>
                <a:latin typeface="Arial Narrow" panose="020B0606020202030204" pitchFamily="34" charset="0"/>
              </a:rPr>
              <a:t>Removed Videos</a:t>
            </a:r>
            <a:r>
              <a:rPr lang="en-US" dirty="0"/>
              <a:t>	</a:t>
            </a:r>
          </a:p>
        </p:txBody>
      </p:sp>
      <p:sp>
        <p:nvSpPr>
          <p:cNvPr id="3" name="Content Placeholder 2"/>
          <p:cNvSpPr>
            <a:spLocks noGrp="1"/>
          </p:cNvSpPr>
          <p:nvPr>
            <p:ph idx="1"/>
          </p:nvPr>
        </p:nvSpPr>
        <p:spPr/>
        <p:txBody>
          <a:bodyPr/>
          <a:lstStyle/>
          <a:p>
            <a:pPr marL="0" indent="0">
              <a:buNone/>
            </a:pPr>
            <a:r>
              <a:rPr lang="en-US" i="1" dirty="0"/>
              <a:t>As you watch these videos, write down anything that stands out to you, resonates with you, or reminds you of the child your caring for journey.  </a:t>
            </a:r>
          </a:p>
        </p:txBody>
      </p:sp>
    </p:spTree>
    <p:extLst>
      <p:ext uri="{BB962C8B-B14F-4D97-AF65-F5344CB8AC3E}">
        <p14:creationId xmlns:p14="http://schemas.microsoft.com/office/powerpoint/2010/main" val="1957213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lOeQUwdAjE0"/>
          <p:cNvPicPr>
            <a:picLocks noRot="1" noChangeAspect="1"/>
          </p:cNvPicPr>
          <p:nvPr>
            <a:videoFile r:link="rId1"/>
          </p:nvPr>
        </p:nvPicPr>
        <p:blipFill>
          <a:blip r:embed="rId3"/>
          <a:stretch>
            <a:fillRect/>
          </a:stretch>
        </p:blipFill>
        <p:spPr>
          <a:xfrm>
            <a:off x="86062" y="0"/>
            <a:ext cx="12027049" cy="6777318"/>
          </a:xfrm>
          <a:prstGeom prst="rect">
            <a:avLst/>
          </a:prstGeom>
        </p:spPr>
      </p:pic>
    </p:spTree>
    <p:extLst>
      <p:ext uri="{BB962C8B-B14F-4D97-AF65-F5344CB8AC3E}">
        <p14:creationId xmlns:p14="http://schemas.microsoft.com/office/powerpoint/2010/main" val="48259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N8HimRaIqiw"/>
          <p:cNvPicPr>
            <a:picLocks noRot="1" noChangeAspect="1"/>
          </p:cNvPicPr>
          <p:nvPr>
            <a:videoFile r:link="rId1"/>
          </p:nvPr>
        </p:nvPicPr>
        <p:blipFill>
          <a:blip r:embed="rId3"/>
          <a:stretch>
            <a:fillRect/>
          </a:stretch>
        </p:blipFill>
        <p:spPr>
          <a:xfrm>
            <a:off x="172122" y="72614"/>
            <a:ext cx="11854927" cy="6668397"/>
          </a:xfrm>
          <a:prstGeom prst="rect">
            <a:avLst/>
          </a:prstGeom>
        </p:spPr>
      </p:pic>
    </p:spTree>
    <p:extLst>
      <p:ext uri="{BB962C8B-B14F-4D97-AF65-F5344CB8AC3E}">
        <p14:creationId xmlns:p14="http://schemas.microsoft.com/office/powerpoint/2010/main" val="3597229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54690E"/>
                </a:solidFill>
                <a:latin typeface="Arial Narrow" panose="020B0606020202030204" pitchFamily="34" charset="0"/>
              </a:rPr>
              <a:t>Breaking the Cycle</a:t>
            </a:r>
          </a:p>
        </p:txBody>
      </p:sp>
      <p:sp>
        <p:nvSpPr>
          <p:cNvPr id="3" name="Content Placeholder 2"/>
          <p:cNvSpPr>
            <a:spLocks noGrp="1"/>
          </p:cNvSpPr>
          <p:nvPr>
            <p:ph idx="1"/>
          </p:nvPr>
        </p:nvSpPr>
        <p:spPr/>
        <p:txBody>
          <a:bodyPr/>
          <a:lstStyle/>
          <a:p>
            <a:r>
              <a:rPr lang="en-US" dirty="0"/>
              <a:t>Keep the powerful messages from these Removed videos and the Josh Shipp video in your mind during your journey &amp; share with friends and family!  </a:t>
            </a:r>
          </a:p>
          <a:p>
            <a:endParaRPr lang="en-US" sz="2400" i="1" dirty="0"/>
          </a:p>
          <a:p>
            <a:pPr marL="0" indent="0">
              <a:buNone/>
            </a:pPr>
            <a:endParaRPr lang="en-US" sz="2400" i="1" dirty="0"/>
          </a:p>
          <a:p>
            <a:pPr marL="0" indent="0" algn="ctr">
              <a:buNone/>
            </a:pPr>
            <a:r>
              <a:rPr lang="en-US" sz="2400" b="1" i="1" dirty="0">
                <a:solidFill>
                  <a:srgbClr val="54690E"/>
                </a:solidFill>
              </a:rPr>
              <a:t>What stood out to you?  What messages do you believe these videos communicate?  In what ways do these videos connect with your experience caring for a child from a hard place (trauma)?  </a:t>
            </a:r>
          </a:p>
        </p:txBody>
      </p:sp>
    </p:spTree>
    <p:extLst>
      <p:ext uri="{BB962C8B-B14F-4D97-AF65-F5344CB8AC3E}">
        <p14:creationId xmlns:p14="http://schemas.microsoft.com/office/powerpoint/2010/main" val="841100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54690E"/>
                </a:solidFill>
                <a:latin typeface="Arial Narrow" panose="020B0606020202030204" pitchFamily="34" charset="0"/>
              </a:rPr>
              <a:t>Let’s Talk About Trauma….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4358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698" y="149972"/>
            <a:ext cx="11618259" cy="1325563"/>
          </a:xfrm>
        </p:spPr>
        <p:txBody>
          <a:bodyPr/>
          <a:lstStyle/>
          <a:p>
            <a:r>
              <a:rPr lang="en-US" u="sng" dirty="0">
                <a:solidFill>
                  <a:srgbClr val="54690E"/>
                </a:solidFill>
                <a:latin typeface="Arial Narrow" panose="020B0606020202030204" pitchFamily="34" charset="0"/>
              </a:rPr>
              <a:t>Welcome Back! </a:t>
            </a:r>
            <a:endParaRPr lang="en-US" b="1" u="sng" dirty="0">
              <a:solidFill>
                <a:srgbClr val="54690E"/>
              </a:solidFill>
              <a:latin typeface="Arial Narrow" panose="020B0606020202030204" pitchFamily="34" charset="0"/>
            </a:endParaRPr>
          </a:p>
        </p:txBody>
      </p:sp>
      <p:sp>
        <p:nvSpPr>
          <p:cNvPr id="3" name="Content Placeholder 2"/>
          <p:cNvSpPr>
            <a:spLocks noGrp="1"/>
          </p:cNvSpPr>
          <p:nvPr>
            <p:ph idx="1"/>
          </p:nvPr>
        </p:nvSpPr>
        <p:spPr>
          <a:xfrm>
            <a:off x="139849" y="1475535"/>
            <a:ext cx="11897958" cy="4440751"/>
          </a:xfrm>
        </p:spPr>
        <p:txBody>
          <a:bodyPr>
            <a:normAutofit/>
          </a:bodyPr>
          <a:lstStyle/>
          <a:p>
            <a:r>
              <a:rPr lang="en-US" dirty="0"/>
              <a:t>Agenda for class two: </a:t>
            </a:r>
          </a:p>
          <a:p>
            <a:pPr lvl="1"/>
            <a:r>
              <a:rPr lang="en-US" i="1" dirty="0"/>
              <a:t>Dependency System Overview </a:t>
            </a:r>
          </a:p>
          <a:p>
            <a:pPr lvl="1"/>
            <a:r>
              <a:rPr lang="en-US" i="1" dirty="0"/>
              <a:t>Trauma </a:t>
            </a:r>
          </a:p>
          <a:p>
            <a:pPr lvl="1"/>
            <a:r>
              <a:rPr lang="en-US" i="1" dirty="0"/>
              <a:t>7 Core Adoption Clinical Issues </a:t>
            </a:r>
          </a:p>
          <a:p>
            <a:pPr lvl="1"/>
            <a:r>
              <a:rPr lang="en-US" i="1" dirty="0"/>
              <a:t>Trauma Informed Care </a:t>
            </a:r>
          </a:p>
          <a:p>
            <a:pPr lvl="1"/>
            <a:r>
              <a:rPr lang="en-US" i="1" dirty="0"/>
              <a:t>Connections </a:t>
            </a:r>
          </a:p>
          <a:p>
            <a:pPr lvl="1"/>
            <a:r>
              <a:rPr lang="en-US" i="1" dirty="0"/>
              <a:t>Cultural Competence &amp; LGBTQ</a:t>
            </a:r>
          </a:p>
          <a:p>
            <a:pPr marL="457200" lvl="1" indent="0">
              <a:buNone/>
            </a:pPr>
            <a:endParaRPr lang="en-US" dirty="0"/>
          </a:p>
          <a:p>
            <a:endParaRPr lang="en-US" dirty="0"/>
          </a:p>
        </p:txBody>
      </p:sp>
    </p:spTree>
    <p:extLst>
      <p:ext uri="{BB962C8B-B14F-4D97-AF65-F5344CB8AC3E}">
        <p14:creationId xmlns:p14="http://schemas.microsoft.com/office/powerpoint/2010/main" val="1111698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u="sng" dirty="0">
                <a:solidFill>
                  <a:srgbClr val="54690E"/>
                </a:solidFill>
                <a:latin typeface="Arial Narrow" panose="020B0606020202030204" pitchFamily="34" charset="0"/>
              </a:rPr>
              <a:t>7 Hard Places of Trauma</a:t>
            </a:r>
          </a:p>
        </p:txBody>
      </p:sp>
      <p:sp>
        <p:nvSpPr>
          <p:cNvPr id="5" name="Content Placeholder 4"/>
          <p:cNvSpPr>
            <a:spLocks noGrp="1"/>
          </p:cNvSpPr>
          <p:nvPr>
            <p:ph idx="1"/>
          </p:nvPr>
        </p:nvSpPr>
        <p:spPr/>
        <p:txBody>
          <a:bodyPr/>
          <a:lstStyle/>
          <a:p>
            <a:r>
              <a:rPr lang="en-US" dirty="0"/>
              <a:t>In Utero</a:t>
            </a:r>
          </a:p>
          <a:p>
            <a:r>
              <a:rPr lang="en-US" dirty="0"/>
              <a:t>At Birth </a:t>
            </a:r>
          </a:p>
          <a:p>
            <a:r>
              <a:rPr lang="en-US" dirty="0"/>
              <a:t>Immediately After Birth</a:t>
            </a:r>
          </a:p>
          <a:p>
            <a:r>
              <a:rPr lang="en-US" dirty="0"/>
              <a:t>Abuse </a:t>
            </a:r>
          </a:p>
          <a:p>
            <a:r>
              <a:rPr lang="en-US" dirty="0"/>
              <a:t>Neglect </a:t>
            </a:r>
          </a:p>
          <a:p>
            <a:r>
              <a:rPr lang="en-US" dirty="0"/>
              <a:t>Single Incidence of Trauma </a:t>
            </a:r>
          </a:p>
          <a:p>
            <a:r>
              <a:rPr lang="en-US" dirty="0"/>
              <a:t>System Effects </a:t>
            </a:r>
          </a:p>
        </p:txBody>
      </p:sp>
    </p:spTree>
    <p:extLst>
      <p:ext uri="{BB962C8B-B14F-4D97-AF65-F5344CB8AC3E}">
        <p14:creationId xmlns:p14="http://schemas.microsoft.com/office/powerpoint/2010/main" val="2646423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rgbClr val="54690E"/>
                </a:solidFill>
                <a:latin typeface="Arial Narrow" panose="020B0606020202030204" pitchFamily="34" charset="0"/>
              </a:rPr>
              <a:t>Trauma is Trauma is Trauma…. </a:t>
            </a:r>
            <a:endParaRPr lang="en-US" dirty="0">
              <a:solidFill>
                <a:srgbClr val="54690E"/>
              </a:solidFill>
              <a:latin typeface="Arial Narrow" panose="020B0606020202030204" pitchFamily="34" charset="0"/>
            </a:endParaRPr>
          </a:p>
        </p:txBody>
      </p:sp>
      <p:sp>
        <p:nvSpPr>
          <p:cNvPr id="3" name="Content Placeholder 2"/>
          <p:cNvSpPr>
            <a:spLocks noGrp="1"/>
          </p:cNvSpPr>
          <p:nvPr>
            <p:ph idx="1"/>
          </p:nvPr>
        </p:nvSpPr>
        <p:spPr/>
        <p:txBody>
          <a:bodyPr/>
          <a:lstStyle/>
          <a:p>
            <a:r>
              <a:rPr lang="en-US" dirty="0"/>
              <a:t>No matter what the trauma was, it all imprints the brain the same.</a:t>
            </a:r>
          </a:p>
          <a:p>
            <a:r>
              <a:rPr lang="en-US" dirty="0"/>
              <a:t>Even when in a safe environment, a child may not </a:t>
            </a:r>
            <a:r>
              <a:rPr lang="en-US" i="1" u="sng" dirty="0"/>
              <a:t>perceive</a:t>
            </a:r>
            <a:r>
              <a:rPr lang="en-US" dirty="0"/>
              <a:t> their environment as safe due to their history of instability and trauma. </a:t>
            </a:r>
          </a:p>
          <a:p>
            <a:r>
              <a:rPr lang="en-US" dirty="0"/>
              <a:t>One of the greatest factors in the healing process of trauma is </a:t>
            </a:r>
            <a:r>
              <a:rPr lang="en-US" u="sng" dirty="0"/>
              <a:t>RELATIONSHIP</a:t>
            </a:r>
            <a:r>
              <a:rPr lang="en-US" dirty="0"/>
              <a:t>.  This relationship must be unconditional, supportive, positive, long lasting, and nurturing.  </a:t>
            </a:r>
          </a:p>
        </p:txBody>
      </p:sp>
    </p:spTree>
    <p:extLst>
      <p:ext uri="{BB962C8B-B14F-4D97-AF65-F5344CB8AC3E}">
        <p14:creationId xmlns:p14="http://schemas.microsoft.com/office/powerpoint/2010/main" val="2873880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149973"/>
            <a:ext cx="11618259" cy="947308"/>
          </a:xfrm>
        </p:spPr>
        <p:txBody>
          <a:bodyPr>
            <a:normAutofit/>
          </a:bodyPr>
          <a:lstStyle/>
          <a:p>
            <a:r>
              <a:rPr lang="en-US" sz="6000" u="sng" dirty="0">
                <a:solidFill>
                  <a:srgbClr val="54690E"/>
                </a:solidFill>
                <a:latin typeface="Arial Narrow" panose="020B0606020202030204" pitchFamily="34" charset="0"/>
              </a:rPr>
              <a:t>Olivia’s Story: </a:t>
            </a:r>
          </a:p>
        </p:txBody>
      </p:sp>
      <p:sp>
        <p:nvSpPr>
          <p:cNvPr id="3" name="Content Placeholder 2"/>
          <p:cNvSpPr>
            <a:spLocks noGrp="1"/>
          </p:cNvSpPr>
          <p:nvPr>
            <p:ph idx="1"/>
          </p:nvPr>
        </p:nvSpPr>
        <p:spPr>
          <a:xfrm>
            <a:off x="139849" y="1097280"/>
            <a:ext cx="11897958" cy="4937759"/>
          </a:xfrm>
        </p:spPr>
        <p:txBody>
          <a:bodyPr>
            <a:normAutofit fontScale="55000" lnSpcReduction="20000"/>
          </a:bodyPr>
          <a:lstStyle/>
          <a:p>
            <a:pPr marL="0" indent="0" algn="ctr">
              <a:buNone/>
            </a:pPr>
            <a:r>
              <a:rPr lang="en-US" sz="3500" dirty="0"/>
              <a:t>Olivia is a five year old biracial (Caucasian and African American) female.  Her parents used substances (primarily heroin, alcohol, and marijuana) and there was frequent violence in their relationship.  The family has moved four times during Olivia’s first two years and was homeless once.  Often Olivia’s mother would leave her with friends or other relatives for brief periods.  Olivia and her mother moved into a shelter when Olivia was three years old, but her mother returned to Olivia’s father after six months.  Two months later, the father was incarcerated for domestic violence incident and multiple charges for intent to dispute.  The arrest occurred in front of Olivia.  Olivia was removed from her mother’s custody three months later after allegations of neglect and physical abuse.  When Olivia was living with her biological parents, her house was unpredictable and with all the screaming and violence she was often scared.  When scared, Olivia often hid or stayed still, hoping nobody would see her.  When mom was using, she would sometimes be affectionate and loving but other times Olivia would need to work hard to obtain her mother’s attention.  The mother was very inconsistent in her affection and attention towards Olivia.  </a:t>
            </a:r>
          </a:p>
          <a:p>
            <a:pPr marL="0" indent="0" algn="ctr">
              <a:buNone/>
            </a:pPr>
            <a:r>
              <a:rPr lang="en-US" sz="3500" dirty="0"/>
              <a:t>Over the past year, Olivia has lived in three different foster homes.  She was just placed in her current foster care home.  The mother has not been complying with her case plan requiring her to get treatment for her substance abuse issue and mental health treatment for her Bipolar Disorder.  In her foster care homes, Olivia is often described as challenging.  While she is five years old chronologically, developmentally she functions similar to a toddler and needs constant support for daily tasks related to self-care.  She is also very persistent in efforts to gain attention, whether positive or negative.  However, when getting attention she often will reject it and scream “I hate you” or “I want a new family.”  She has frequent temper tantrums including screaming, throwing things, profane language, and aggression.  Lastly, she has a very difficult time at bedtime and often cries and clings to her foster mother when she tries to leave the room.  </a:t>
            </a:r>
          </a:p>
          <a:p>
            <a:pPr marL="0" indent="0" algn="ctr">
              <a:buNone/>
            </a:pPr>
            <a:endParaRPr lang="en-US" dirty="0"/>
          </a:p>
        </p:txBody>
      </p:sp>
    </p:spTree>
    <p:extLst>
      <p:ext uri="{BB962C8B-B14F-4D97-AF65-F5344CB8AC3E}">
        <p14:creationId xmlns:p14="http://schemas.microsoft.com/office/powerpoint/2010/main" val="569075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149973"/>
            <a:ext cx="11618259" cy="947308"/>
          </a:xfrm>
        </p:spPr>
        <p:txBody>
          <a:bodyPr>
            <a:normAutofit/>
          </a:bodyPr>
          <a:lstStyle/>
          <a:p>
            <a:r>
              <a:rPr lang="en-US" sz="6000" u="sng" dirty="0">
                <a:solidFill>
                  <a:srgbClr val="54690E"/>
                </a:solidFill>
                <a:latin typeface="Arial Narrow" panose="020B0606020202030204" pitchFamily="34" charset="0"/>
              </a:rPr>
              <a:t>Let’s Discuss Oliva’s Trauma</a:t>
            </a:r>
          </a:p>
        </p:txBody>
      </p:sp>
      <p:sp>
        <p:nvSpPr>
          <p:cNvPr id="3" name="Content Placeholder 2"/>
          <p:cNvSpPr>
            <a:spLocks noGrp="1"/>
          </p:cNvSpPr>
          <p:nvPr>
            <p:ph idx="1"/>
          </p:nvPr>
        </p:nvSpPr>
        <p:spPr>
          <a:xfrm>
            <a:off x="139849" y="1097280"/>
            <a:ext cx="11897958" cy="4937759"/>
          </a:xfrm>
        </p:spPr>
        <p:txBody>
          <a:bodyPr>
            <a:normAutofit fontScale="55000" lnSpcReduction="20000"/>
          </a:bodyPr>
          <a:lstStyle/>
          <a:p>
            <a:pPr marL="0" indent="0" algn="ctr">
              <a:buNone/>
            </a:pPr>
            <a:r>
              <a:rPr lang="en-US" sz="3500" dirty="0"/>
              <a:t>Olivia is a five year old biracial (Caucasian and African American) female.  Her parents used </a:t>
            </a:r>
            <a:r>
              <a:rPr lang="en-US" sz="3500" b="1" dirty="0">
                <a:solidFill>
                  <a:srgbClr val="FF0000"/>
                </a:solidFill>
              </a:rPr>
              <a:t>substances</a:t>
            </a:r>
            <a:r>
              <a:rPr lang="en-US" sz="3500" dirty="0"/>
              <a:t> (primarily heroin, alcohol, and marijuana) and there was frequent </a:t>
            </a:r>
            <a:r>
              <a:rPr lang="en-US" sz="3500" b="1" dirty="0">
                <a:solidFill>
                  <a:srgbClr val="FF0000"/>
                </a:solidFill>
              </a:rPr>
              <a:t>violence</a:t>
            </a:r>
            <a:r>
              <a:rPr lang="en-US" sz="3500" dirty="0"/>
              <a:t> in their relationship.  The family has </a:t>
            </a:r>
            <a:r>
              <a:rPr lang="en-US" sz="3500" b="1" dirty="0">
                <a:solidFill>
                  <a:srgbClr val="FF0000"/>
                </a:solidFill>
              </a:rPr>
              <a:t>moved four times </a:t>
            </a:r>
            <a:r>
              <a:rPr lang="en-US" sz="3500" dirty="0"/>
              <a:t>during Olivia’s first two years and was </a:t>
            </a:r>
            <a:r>
              <a:rPr lang="en-US" sz="3500" b="1" dirty="0">
                <a:solidFill>
                  <a:srgbClr val="FF0000"/>
                </a:solidFill>
              </a:rPr>
              <a:t>homeless</a:t>
            </a:r>
            <a:r>
              <a:rPr lang="en-US" sz="3500" dirty="0"/>
              <a:t> once.  Often Olivia’s mother would </a:t>
            </a:r>
            <a:r>
              <a:rPr lang="en-US" sz="3500" b="1" dirty="0">
                <a:solidFill>
                  <a:srgbClr val="FF0000"/>
                </a:solidFill>
              </a:rPr>
              <a:t>leave her </a:t>
            </a:r>
            <a:r>
              <a:rPr lang="en-US" sz="3500" dirty="0"/>
              <a:t>with friends or other relatives for brief periods.  Olivia and her mother moved into a shelter when Olivia was three years old, but her mother returned to Olivia’s father after six months.  Two months later, the father was </a:t>
            </a:r>
            <a:r>
              <a:rPr lang="en-US" sz="3500" b="1" dirty="0">
                <a:solidFill>
                  <a:srgbClr val="FF0000"/>
                </a:solidFill>
              </a:rPr>
              <a:t>incarcerated</a:t>
            </a:r>
            <a:r>
              <a:rPr lang="en-US" sz="3500" dirty="0"/>
              <a:t> for domestic violence incident and multiple charges for intent to dispute.  The </a:t>
            </a:r>
            <a:r>
              <a:rPr lang="en-US" sz="3500" b="1" dirty="0">
                <a:solidFill>
                  <a:srgbClr val="FF0000"/>
                </a:solidFill>
              </a:rPr>
              <a:t>arrest occurred in front of Olivia</a:t>
            </a:r>
            <a:r>
              <a:rPr lang="en-US" sz="3500" dirty="0"/>
              <a:t>.  Olivia was </a:t>
            </a:r>
            <a:r>
              <a:rPr lang="en-US" sz="3500" b="1" dirty="0">
                <a:solidFill>
                  <a:srgbClr val="FF0000"/>
                </a:solidFill>
              </a:rPr>
              <a:t>removed</a:t>
            </a:r>
            <a:r>
              <a:rPr lang="en-US" sz="3500" dirty="0"/>
              <a:t> from her mother’s custody three months later after allegations of </a:t>
            </a:r>
            <a:r>
              <a:rPr lang="en-US" sz="3500" b="1" dirty="0">
                <a:solidFill>
                  <a:srgbClr val="FF0000"/>
                </a:solidFill>
              </a:rPr>
              <a:t>neglect</a:t>
            </a:r>
            <a:r>
              <a:rPr lang="en-US" sz="3500" dirty="0"/>
              <a:t> and </a:t>
            </a:r>
            <a:r>
              <a:rPr lang="en-US" sz="3500" b="1" dirty="0">
                <a:solidFill>
                  <a:srgbClr val="FF0000"/>
                </a:solidFill>
              </a:rPr>
              <a:t>physical abuse</a:t>
            </a:r>
            <a:r>
              <a:rPr lang="en-US" sz="3500" dirty="0"/>
              <a:t>.  When Olivia was living with her biological parents, her house was </a:t>
            </a:r>
            <a:r>
              <a:rPr lang="en-US" sz="3500" b="1" dirty="0">
                <a:solidFill>
                  <a:srgbClr val="FF0000"/>
                </a:solidFill>
              </a:rPr>
              <a:t>unpredictable</a:t>
            </a:r>
            <a:r>
              <a:rPr lang="en-US" sz="3500" dirty="0"/>
              <a:t> and with all the </a:t>
            </a:r>
            <a:r>
              <a:rPr lang="en-US" sz="3500" b="1" dirty="0">
                <a:solidFill>
                  <a:srgbClr val="FF0000"/>
                </a:solidFill>
              </a:rPr>
              <a:t>screaming and violence </a:t>
            </a:r>
            <a:r>
              <a:rPr lang="en-US" sz="3500" dirty="0"/>
              <a:t>she was often scared.  When scared, Olivia often hid or stayed still, hoping nobody would see her.  When mom was using, she would sometimes be affectionate and loving but other times Olivia would need to work hard to obtain her mother’s attention.  The mother was very</a:t>
            </a:r>
            <a:r>
              <a:rPr lang="en-US" sz="3500" b="1" dirty="0">
                <a:solidFill>
                  <a:srgbClr val="FF0000"/>
                </a:solidFill>
              </a:rPr>
              <a:t> inconsistent </a:t>
            </a:r>
            <a:r>
              <a:rPr lang="en-US" sz="3500" dirty="0"/>
              <a:t>in her affection and attention towards Olivia.  </a:t>
            </a:r>
          </a:p>
          <a:p>
            <a:pPr marL="0" indent="0" algn="ctr">
              <a:buNone/>
            </a:pPr>
            <a:r>
              <a:rPr lang="en-US" sz="3500" dirty="0"/>
              <a:t>Over the past year, Olivia has lived in </a:t>
            </a:r>
            <a:r>
              <a:rPr lang="en-US" sz="3500" b="1" dirty="0">
                <a:solidFill>
                  <a:srgbClr val="FF0000"/>
                </a:solidFill>
              </a:rPr>
              <a:t>three different foster homes</a:t>
            </a:r>
            <a:r>
              <a:rPr lang="en-US" sz="3500" dirty="0"/>
              <a:t>.  She was just placed in her current foster care home.  The mother has not been complying with her case plan requiring her to get treatment for her substance abuse issue and mental health treatment for her </a:t>
            </a:r>
            <a:r>
              <a:rPr lang="en-US" sz="3500" b="1" dirty="0">
                <a:solidFill>
                  <a:srgbClr val="FF0000"/>
                </a:solidFill>
              </a:rPr>
              <a:t>Bipolar Disorder</a:t>
            </a:r>
            <a:r>
              <a:rPr lang="en-US" sz="3500" dirty="0"/>
              <a:t>.  In her foster care homes, Olivia is often described as challenging.  While she is five years old chronologically, developmentally she functions similar to a toddler and needs constant support for daily tasks related to self-care.  She is also very persistent in efforts to gain attention, whether positive or negative.  However, when getting attention she often will reject it and scream “I hate you” or “I want a new family.”  She has frequent temper tantrums including screaming, throwing things, profane language, and aggression.  Lastly, she has a very difficult time at bedtime and often cries and clings to her foster mother when she tries to leave the room.  </a:t>
            </a:r>
          </a:p>
          <a:p>
            <a:pPr marL="0" indent="0" algn="ctr">
              <a:buNone/>
            </a:pPr>
            <a:endParaRPr lang="en-US" dirty="0"/>
          </a:p>
        </p:txBody>
      </p:sp>
    </p:spTree>
    <p:extLst>
      <p:ext uri="{BB962C8B-B14F-4D97-AF65-F5344CB8AC3E}">
        <p14:creationId xmlns:p14="http://schemas.microsoft.com/office/powerpoint/2010/main" val="31883939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48034091"/>
              </p:ext>
            </p:extLst>
          </p:nvPr>
        </p:nvGraphicFramePr>
        <p:xfrm>
          <a:off x="817582" y="86061"/>
          <a:ext cx="9886277" cy="6030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4504734" y="1824166"/>
            <a:ext cx="2511972" cy="2554545"/>
          </a:xfrm>
          <a:prstGeom prst="rect">
            <a:avLst/>
          </a:prstGeom>
          <a:noFill/>
        </p:spPr>
        <p:txBody>
          <a:bodyPr wrap="square" rtlCol="0">
            <a:spAutoFit/>
          </a:bodyPr>
          <a:lstStyle/>
          <a:p>
            <a:pPr algn="ctr"/>
            <a:r>
              <a:rPr lang="en-US" sz="4000" dirty="0">
                <a:solidFill>
                  <a:srgbClr val="54690E"/>
                </a:solidFill>
                <a:latin typeface="Arial Narrow" panose="020B0606020202030204" pitchFamily="34" charset="0"/>
              </a:rPr>
              <a:t>7 Core Adoption Clinical Issues</a:t>
            </a:r>
          </a:p>
        </p:txBody>
      </p:sp>
    </p:spTree>
    <p:extLst>
      <p:ext uri="{BB962C8B-B14F-4D97-AF65-F5344CB8AC3E}">
        <p14:creationId xmlns:p14="http://schemas.microsoft.com/office/powerpoint/2010/main" val="1324448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425" y="594150"/>
            <a:ext cx="11618259" cy="4484201"/>
          </a:xfrm>
        </p:spPr>
        <p:txBody>
          <a:bodyPr>
            <a:normAutofit fontScale="77500" lnSpcReduction="20000"/>
          </a:bodyPr>
          <a:lstStyle/>
          <a:p>
            <a:pPr marL="0" indent="0">
              <a:buNone/>
            </a:pPr>
            <a:r>
              <a:rPr lang="en-US" i="1" u="sng" dirty="0">
                <a:solidFill>
                  <a:srgbClr val="54690E"/>
                </a:solidFill>
              </a:rPr>
              <a:t>LOSS</a:t>
            </a:r>
          </a:p>
          <a:p>
            <a:r>
              <a:rPr lang="en-US" dirty="0"/>
              <a:t>Without loss there is no adoption.  </a:t>
            </a:r>
          </a:p>
          <a:p>
            <a:r>
              <a:rPr lang="en-US" dirty="0"/>
              <a:t>How the loss is accepted, processed, and resolved can set the tone for the lifelong process of adoption.  </a:t>
            </a:r>
          </a:p>
          <a:p>
            <a:r>
              <a:rPr lang="en-US" dirty="0"/>
              <a:t>Each loss rests on top of others, sometimes piling high (placement changes, loss of siblings/friends/other family, etc.).  </a:t>
            </a:r>
          </a:p>
          <a:p>
            <a:r>
              <a:rPr lang="en-US" dirty="0"/>
              <a:t>Loss is ongoing, not a single event.  It can come back up again during holidays, birthdays, or other reminders associated with the loss.  </a:t>
            </a:r>
          </a:p>
          <a:p>
            <a:r>
              <a:rPr lang="en-US" dirty="0"/>
              <a:t>It might not just be the loss of a person, but the loss of their culture, religion, birth history, family traditions, familiarity, etc.  </a:t>
            </a:r>
          </a:p>
          <a:p>
            <a:r>
              <a:rPr lang="en-US" dirty="0"/>
              <a:t>It is crucial to support a child’s expression of their loss to help in the healing process.   Expression can be through talking, play, art, journaling, etc.  </a:t>
            </a:r>
          </a:p>
          <a:p>
            <a:r>
              <a:rPr lang="en-US" dirty="0"/>
              <a:t>The more connections a child can keep (if healthy), the better to prevent further loss. </a:t>
            </a:r>
          </a:p>
        </p:txBody>
      </p:sp>
    </p:spTree>
    <p:extLst>
      <p:ext uri="{BB962C8B-B14F-4D97-AF65-F5344CB8AC3E}">
        <p14:creationId xmlns:p14="http://schemas.microsoft.com/office/powerpoint/2010/main" val="202606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04394" y="333487"/>
            <a:ext cx="11844171" cy="5711713"/>
          </a:xfrm>
        </p:spPr>
        <p:txBody>
          <a:bodyPr>
            <a:normAutofit fontScale="77500" lnSpcReduction="20000"/>
          </a:bodyPr>
          <a:lstStyle/>
          <a:p>
            <a:pPr marL="0" indent="0">
              <a:buNone/>
            </a:pPr>
            <a:r>
              <a:rPr lang="en-US" i="1" u="sng" dirty="0">
                <a:solidFill>
                  <a:srgbClr val="54690E"/>
                </a:solidFill>
              </a:rPr>
              <a:t>Rejection</a:t>
            </a:r>
            <a:r>
              <a:rPr lang="en-US" i="1" dirty="0">
                <a:solidFill>
                  <a:srgbClr val="54690E"/>
                </a:solidFill>
              </a:rPr>
              <a:t> </a:t>
            </a:r>
          </a:p>
          <a:p>
            <a:r>
              <a:rPr lang="en-US" dirty="0"/>
              <a:t>Feelings of loss are often heightened by keen feelings of rejection.  Often when coping with loss comes questions of “why me” and wondering what they did to contribute to the cause of the loss.  </a:t>
            </a:r>
          </a:p>
          <a:p>
            <a:r>
              <a:rPr lang="en-US" dirty="0"/>
              <a:t>Thus, adopted children are often sensitive to the slightest hint of rejection, disapproval, or dismissal.  </a:t>
            </a:r>
          </a:p>
          <a:p>
            <a:r>
              <a:rPr lang="en-US" dirty="0"/>
              <a:t>Adoptive children, even at young ages, understand that to be “chosen”, they must first be “unchosen”.  </a:t>
            </a:r>
          </a:p>
          <a:p>
            <a:r>
              <a:rPr lang="en-US" dirty="0"/>
              <a:t>Often a lot of thoughts related to not only why their parents rejected them; but why their family rejected them too.  </a:t>
            </a:r>
          </a:p>
          <a:p>
            <a:r>
              <a:rPr lang="en-US" dirty="0"/>
              <a:t>Help the child to sort out the facts of their adoption from their feelings about the adoption.  Being open and honest in an age appropriate manner can help them to understand.  </a:t>
            </a:r>
          </a:p>
          <a:p>
            <a:r>
              <a:rPr lang="en-US" dirty="0"/>
              <a:t>Feelings of loss and rejection can lead to low self esteem and can impact future relationships with friends, and into the future with intimate relationships.  </a:t>
            </a:r>
          </a:p>
          <a:p>
            <a:r>
              <a:rPr lang="en-US" dirty="0"/>
              <a:t>Behaviors may emerge in attempts to keep distance to protect themselves from future rejection (which they feel is inevitable).  </a:t>
            </a:r>
          </a:p>
          <a:p>
            <a:r>
              <a:rPr lang="en-US" dirty="0"/>
              <a:t>Parental COMMITMENT, different from attachment or even love, before the attachment becomes secure, is what holds adoptions together. </a:t>
            </a:r>
          </a:p>
        </p:txBody>
      </p:sp>
    </p:spTree>
    <p:extLst>
      <p:ext uri="{BB962C8B-B14F-4D97-AF65-F5344CB8AC3E}">
        <p14:creationId xmlns:p14="http://schemas.microsoft.com/office/powerpoint/2010/main" val="2616616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47425" y="344246"/>
            <a:ext cx="11618259" cy="5572040"/>
          </a:xfrm>
        </p:spPr>
        <p:txBody>
          <a:bodyPr>
            <a:normAutofit fontScale="92500" lnSpcReduction="10000"/>
          </a:bodyPr>
          <a:lstStyle/>
          <a:p>
            <a:pPr marL="0" indent="0">
              <a:buNone/>
            </a:pPr>
            <a:r>
              <a:rPr lang="en-US" i="1" u="sng" dirty="0">
                <a:solidFill>
                  <a:srgbClr val="54690E"/>
                </a:solidFill>
              </a:rPr>
              <a:t>Guilt &amp; Shame</a:t>
            </a:r>
          </a:p>
          <a:p>
            <a:r>
              <a:rPr lang="en-US" dirty="0"/>
              <a:t>Often the sense of loss and rejection leads to accompanying feelings of guilt and shame, believing there is something wrong with them to experience such loss and rejection.  </a:t>
            </a:r>
          </a:p>
          <a:p>
            <a:r>
              <a:rPr lang="en-US" dirty="0"/>
              <a:t>From thoughts that they kicked too much in utero, was a difficult infant, had bad behaviors, told the family secret, etc. – kids often think they are to blame.  </a:t>
            </a:r>
          </a:p>
          <a:p>
            <a:r>
              <a:rPr lang="en-US" dirty="0"/>
              <a:t>Often being involved in the foster care system, they get the idea that their parents are “bad”, and they think therefore so are they.  </a:t>
            </a:r>
          </a:p>
          <a:p>
            <a:r>
              <a:rPr lang="en-US" dirty="0"/>
              <a:t>Being in foster care is often something children will hide from their peers.  It can come with a lot of questions, judgment and stigma –even by adults.  </a:t>
            </a:r>
          </a:p>
          <a:p>
            <a:r>
              <a:rPr lang="en-US" dirty="0"/>
              <a:t>Helping them identify more positives than negatives is helpful, as well as helping them sort out their story and why they are in care. </a:t>
            </a:r>
          </a:p>
        </p:txBody>
      </p:sp>
    </p:spTree>
    <p:extLst>
      <p:ext uri="{BB962C8B-B14F-4D97-AF65-F5344CB8AC3E}">
        <p14:creationId xmlns:p14="http://schemas.microsoft.com/office/powerpoint/2010/main" val="2571237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915" y="226653"/>
            <a:ext cx="11618259" cy="5658101"/>
          </a:xfrm>
        </p:spPr>
        <p:txBody>
          <a:bodyPr>
            <a:normAutofit fontScale="92500" lnSpcReduction="20000"/>
          </a:bodyPr>
          <a:lstStyle/>
          <a:p>
            <a:pPr marL="0" indent="0">
              <a:buNone/>
            </a:pPr>
            <a:r>
              <a:rPr lang="en-US" i="1" u="sng" dirty="0">
                <a:solidFill>
                  <a:srgbClr val="54690E"/>
                </a:solidFill>
              </a:rPr>
              <a:t>Grief</a:t>
            </a:r>
          </a:p>
          <a:p>
            <a:r>
              <a:rPr lang="en-US" dirty="0"/>
              <a:t>Every loss comes with grief.  It can be difficult to mourn and grieve the loss permanently of a parent after adoption when adoption is viewed as such a joyous event.  Please note that newborns can and do grieve!</a:t>
            </a:r>
          </a:p>
          <a:p>
            <a:r>
              <a:rPr lang="en-US" dirty="0"/>
              <a:t>Children and teens look very different than functioning adults when they grieve, thus often cues of grief are overlooked.  It may be in the form of physical symptoms (stomach aches, headaches, etc.), regression, disorganized, fearful, hyperactive, explosive behaviors, isolation, or withdrawal.  </a:t>
            </a:r>
          </a:p>
          <a:p>
            <a:r>
              <a:rPr lang="en-US" dirty="0"/>
              <a:t>These children are often expected to be relieved, grateful, and excited to be removed and safe.  Yet, caregivers forget to put themselves in the child’s shoes and what they may be feeling/thinking.  </a:t>
            </a:r>
          </a:p>
          <a:p>
            <a:r>
              <a:rPr lang="en-US" dirty="0"/>
              <a:t>Children in “survival mode” cannot take the time and energy to work through their loss issues until they feel safe and secure enough to let their guard down and work through it. </a:t>
            </a:r>
          </a:p>
        </p:txBody>
      </p:sp>
    </p:spTree>
    <p:extLst>
      <p:ext uri="{BB962C8B-B14F-4D97-AF65-F5344CB8AC3E}">
        <p14:creationId xmlns:p14="http://schemas.microsoft.com/office/powerpoint/2010/main" val="3375047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425" y="182880"/>
            <a:ext cx="11618259" cy="5733405"/>
          </a:xfrm>
        </p:spPr>
        <p:txBody>
          <a:bodyPr/>
          <a:lstStyle/>
          <a:p>
            <a:pPr marL="0" indent="0">
              <a:buNone/>
            </a:pPr>
            <a:r>
              <a:rPr lang="en-US" i="1" u="sng" dirty="0">
                <a:solidFill>
                  <a:srgbClr val="54690E"/>
                </a:solidFill>
              </a:rPr>
              <a:t>Identity</a:t>
            </a:r>
          </a:p>
          <a:p>
            <a:r>
              <a:rPr lang="en-US" dirty="0"/>
              <a:t>Identity is what one is and what one is not.  </a:t>
            </a:r>
          </a:p>
          <a:p>
            <a:r>
              <a:rPr lang="en-US" dirty="0"/>
              <a:t>Sense of self is largely based on their early experiences and labels that others have used about them.  Over time, these experiences and labels may become the filter through which they see themselves.  </a:t>
            </a:r>
          </a:p>
          <a:p>
            <a:r>
              <a:rPr lang="en-US" dirty="0"/>
              <a:t>Adoptee’s lose an identity and then “borrow” one from their adoptive family.  This leads to a lot of wondering about who they really are.  </a:t>
            </a:r>
          </a:p>
          <a:p>
            <a:r>
              <a:rPr lang="en-US" dirty="0"/>
              <a:t>If there is a lot of missing information about their birth family (especially in cases of unknown fathers and lack of information provided) there are often questions related to why they are and missing pieces to their identity. </a:t>
            </a:r>
          </a:p>
        </p:txBody>
      </p:sp>
    </p:spTree>
    <p:extLst>
      <p:ext uri="{BB962C8B-B14F-4D97-AF65-F5344CB8AC3E}">
        <p14:creationId xmlns:p14="http://schemas.microsoft.com/office/powerpoint/2010/main" val="96839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139215"/>
            <a:ext cx="11618259" cy="1325563"/>
          </a:xfrm>
        </p:spPr>
        <p:txBody>
          <a:bodyPr>
            <a:normAutofit/>
          </a:bodyPr>
          <a:lstStyle/>
          <a:p>
            <a:r>
              <a:rPr lang="en-US" sz="4800" u="sng" dirty="0">
                <a:solidFill>
                  <a:srgbClr val="54690E"/>
                </a:solidFill>
                <a:latin typeface="Arial Narrow" panose="020B0606020202030204" pitchFamily="34" charset="0"/>
              </a:rPr>
              <a:t>Dependency System Overview, How it all Starts… </a:t>
            </a:r>
          </a:p>
        </p:txBody>
      </p:sp>
      <p:sp>
        <p:nvSpPr>
          <p:cNvPr id="3" name="Content Placeholder 2"/>
          <p:cNvSpPr>
            <a:spLocks noGrp="1"/>
          </p:cNvSpPr>
          <p:nvPr>
            <p:ph idx="1"/>
          </p:nvPr>
        </p:nvSpPr>
        <p:spPr>
          <a:xfrm>
            <a:off x="247425" y="1464778"/>
            <a:ext cx="11618259" cy="4451507"/>
          </a:xfrm>
        </p:spPr>
        <p:txBody>
          <a:bodyPr>
            <a:normAutofit fontScale="85000" lnSpcReduction="20000"/>
          </a:bodyPr>
          <a:lstStyle/>
          <a:p>
            <a:r>
              <a:rPr lang="en-US" dirty="0"/>
              <a:t>It all begins with a phone call to the Abuse Hotline,1-800-96-ABUSE</a:t>
            </a:r>
          </a:p>
          <a:p>
            <a:pPr lvl="1"/>
            <a:endParaRPr lang="en-US" dirty="0"/>
          </a:p>
          <a:p>
            <a:r>
              <a:rPr lang="en-US" dirty="0"/>
              <a:t>Reasons why children come into care… </a:t>
            </a:r>
          </a:p>
          <a:p>
            <a:pPr lvl="1"/>
            <a:r>
              <a:rPr lang="en-US" dirty="0"/>
              <a:t>Substance Abuse</a:t>
            </a:r>
          </a:p>
          <a:p>
            <a:pPr lvl="1"/>
            <a:r>
              <a:rPr lang="en-US" dirty="0"/>
              <a:t>Physical Abuse</a:t>
            </a:r>
          </a:p>
          <a:p>
            <a:pPr lvl="1"/>
            <a:r>
              <a:rPr lang="en-US" dirty="0"/>
              <a:t>Abandonment and/or Neglect </a:t>
            </a:r>
          </a:p>
          <a:p>
            <a:pPr lvl="1"/>
            <a:r>
              <a:rPr lang="en-US" dirty="0"/>
              <a:t>Also could be for sexual abuse, emotional abuse, hazardous living conditions, etc. </a:t>
            </a:r>
          </a:p>
          <a:p>
            <a:pPr lvl="1"/>
            <a:endParaRPr lang="en-US" dirty="0"/>
          </a:p>
          <a:p>
            <a:r>
              <a:rPr lang="en-US" dirty="0"/>
              <a:t>If the child/children cannot remain in the home safely, an alternative safe temporary placement is found that assumes the responsibilities of the parent.  </a:t>
            </a:r>
          </a:p>
          <a:p>
            <a:pPr lvl="1"/>
            <a:r>
              <a:rPr lang="en-US" dirty="0"/>
              <a:t>Relatives </a:t>
            </a:r>
          </a:p>
          <a:p>
            <a:pPr lvl="1"/>
            <a:r>
              <a:rPr lang="en-US" dirty="0"/>
              <a:t>Non Relatives (friends, neighbors, etc.)</a:t>
            </a:r>
          </a:p>
          <a:p>
            <a:pPr lvl="1"/>
            <a:r>
              <a:rPr lang="en-US" dirty="0"/>
              <a:t>Foster Care (last option)</a:t>
            </a:r>
          </a:p>
          <a:p>
            <a:pPr lvl="1"/>
            <a:endParaRPr lang="en-US" dirty="0"/>
          </a:p>
        </p:txBody>
      </p:sp>
    </p:spTree>
    <p:extLst>
      <p:ext uri="{BB962C8B-B14F-4D97-AF65-F5344CB8AC3E}">
        <p14:creationId xmlns:p14="http://schemas.microsoft.com/office/powerpoint/2010/main" val="2911712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425" y="236668"/>
            <a:ext cx="11618259" cy="5679617"/>
          </a:xfrm>
        </p:spPr>
        <p:txBody>
          <a:bodyPr/>
          <a:lstStyle/>
          <a:p>
            <a:pPr marL="0" indent="0">
              <a:buNone/>
            </a:pPr>
            <a:r>
              <a:rPr lang="en-US" i="1" u="sng" dirty="0">
                <a:solidFill>
                  <a:srgbClr val="54690E"/>
                </a:solidFill>
              </a:rPr>
              <a:t>Intimacy &amp; Relationships</a:t>
            </a:r>
          </a:p>
          <a:p>
            <a:r>
              <a:rPr lang="en-US" dirty="0"/>
              <a:t>All previously mentioned issues with adopted children may compile to lead to issues with future intimacy and relationships.  </a:t>
            </a:r>
          </a:p>
          <a:p>
            <a:r>
              <a:rPr lang="en-US" dirty="0"/>
              <a:t>Adopted persons have reported they are aware of holding back part of themselves in relationships, always cautious and watchful.  </a:t>
            </a:r>
          </a:p>
          <a:p>
            <a:r>
              <a:rPr lang="en-US" dirty="0"/>
              <a:t>Helping your child to move past their barriers and create close and secure attachments within the adoptive family can help with other future relationships. </a:t>
            </a:r>
          </a:p>
        </p:txBody>
      </p:sp>
    </p:spTree>
    <p:extLst>
      <p:ext uri="{BB962C8B-B14F-4D97-AF65-F5344CB8AC3E}">
        <p14:creationId xmlns:p14="http://schemas.microsoft.com/office/powerpoint/2010/main" val="1681411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425" y="279699"/>
            <a:ext cx="11618259" cy="5636586"/>
          </a:xfrm>
        </p:spPr>
        <p:txBody>
          <a:bodyPr/>
          <a:lstStyle/>
          <a:p>
            <a:pPr marL="0" indent="0">
              <a:buNone/>
            </a:pPr>
            <a:r>
              <a:rPr lang="en-US" i="1" u="sng" dirty="0">
                <a:solidFill>
                  <a:srgbClr val="54690E"/>
                </a:solidFill>
              </a:rPr>
              <a:t>Control Issues</a:t>
            </a:r>
          </a:p>
          <a:p>
            <a:r>
              <a:rPr lang="en-US" dirty="0"/>
              <a:t>Many adoptees had little to no control over the loss of their family, placement in foster care home(s) and who they were placed with for adoption (depending on their age at adoption).  </a:t>
            </a:r>
          </a:p>
          <a:p>
            <a:r>
              <a:rPr lang="en-US" dirty="0"/>
              <a:t>Adoptees may lack internalized self control, leading to lower sense of self-responsibility.  </a:t>
            </a:r>
          </a:p>
          <a:p>
            <a:r>
              <a:rPr lang="en-US" dirty="0"/>
              <a:t>Important for adoptive parents to give children many age appropriate choices and responsibilities throughout development, avoiding power and control battles.  </a:t>
            </a:r>
          </a:p>
          <a:p>
            <a:r>
              <a:rPr lang="en-US" dirty="0"/>
              <a:t>Often need extra help with skill building to making choices/decisions as well as problem solving to help them gain a sense of control in their lives. </a:t>
            </a:r>
          </a:p>
        </p:txBody>
      </p:sp>
    </p:spTree>
    <p:extLst>
      <p:ext uri="{BB962C8B-B14F-4D97-AF65-F5344CB8AC3E}">
        <p14:creationId xmlns:p14="http://schemas.microsoft.com/office/powerpoint/2010/main" val="477162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u="sng" dirty="0">
                <a:solidFill>
                  <a:srgbClr val="54690E"/>
                </a:solidFill>
                <a:latin typeface="Arial Narrow" panose="020B0606020202030204" pitchFamily="34" charset="0"/>
              </a:rPr>
              <a:t>Olivia’s Story</a:t>
            </a:r>
          </a:p>
        </p:txBody>
      </p:sp>
      <p:sp>
        <p:nvSpPr>
          <p:cNvPr id="3" name="Content Placeholder 2"/>
          <p:cNvSpPr>
            <a:spLocks noGrp="1"/>
          </p:cNvSpPr>
          <p:nvPr>
            <p:ph idx="1"/>
          </p:nvPr>
        </p:nvSpPr>
        <p:spPr/>
        <p:txBody>
          <a:bodyPr/>
          <a:lstStyle/>
          <a:p>
            <a:r>
              <a:rPr lang="en-US" dirty="0">
                <a:latin typeface="Century Gothic" panose="020B0502020202020204" pitchFamily="34" charset="0"/>
              </a:rPr>
              <a:t>Thinking of the seven core adoption related issues, how do you think they will impact Olivia?  </a:t>
            </a:r>
          </a:p>
          <a:p>
            <a:endParaRPr lang="en-US" dirty="0"/>
          </a:p>
        </p:txBody>
      </p:sp>
    </p:spTree>
    <p:extLst>
      <p:ext uri="{BB962C8B-B14F-4D97-AF65-F5344CB8AC3E}">
        <p14:creationId xmlns:p14="http://schemas.microsoft.com/office/powerpoint/2010/main" val="4182157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54690E"/>
                </a:solidFill>
                <a:latin typeface="Arial Narrow" panose="020B0606020202030204" pitchFamily="34" charset="0"/>
              </a:rPr>
              <a:t>Thank you! </a:t>
            </a:r>
          </a:p>
        </p:txBody>
      </p:sp>
      <p:sp>
        <p:nvSpPr>
          <p:cNvPr id="3" name="Content Placeholder 2"/>
          <p:cNvSpPr>
            <a:spLocks noGrp="1"/>
          </p:cNvSpPr>
          <p:nvPr>
            <p:ph idx="1"/>
          </p:nvPr>
        </p:nvSpPr>
        <p:spPr/>
        <p:txBody>
          <a:bodyPr>
            <a:normAutofit/>
          </a:bodyPr>
          <a:lstStyle/>
          <a:p>
            <a:r>
              <a:rPr lang="en-US" dirty="0"/>
              <a:t>Homework:  Strengths &amp; Needs!  </a:t>
            </a:r>
          </a:p>
          <a:p>
            <a:pPr lvl="1"/>
            <a:r>
              <a:rPr lang="en-US" dirty="0"/>
              <a:t>Think about your family/support system unit… identify at least 3 STRENGTHS and 3 NEEDS</a:t>
            </a:r>
          </a:p>
          <a:p>
            <a:pPr lvl="1"/>
            <a:r>
              <a:rPr lang="en-US" dirty="0"/>
              <a:t>Think about yourself personally… identify at least 3 STRENGTHS and 3 NEEDS</a:t>
            </a:r>
          </a:p>
          <a:p>
            <a:pPr marL="457200" lvl="1" indent="0">
              <a:buNone/>
            </a:pPr>
            <a:endParaRPr lang="en-US" dirty="0"/>
          </a:p>
          <a:p>
            <a:r>
              <a:rPr lang="en-US" dirty="0"/>
              <a:t>Homework: Psychotropic Medication Training </a:t>
            </a:r>
          </a:p>
          <a:p>
            <a:endParaRPr lang="en-US" dirty="0"/>
          </a:p>
          <a:p>
            <a:r>
              <a:rPr lang="en-US" dirty="0"/>
              <a:t>Homework: ACE Survey &amp; Resiliency </a:t>
            </a:r>
          </a:p>
        </p:txBody>
      </p:sp>
    </p:spTree>
    <p:extLst>
      <p:ext uri="{BB962C8B-B14F-4D97-AF65-F5344CB8AC3E}">
        <p14:creationId xmlns:p14="http://schemas.microsoft.com/office/powerpoint/2010/main" val="2444407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5557" y="479775"/>
            <a:ext cx="11876443" cy="1325563"/>
          </a:xfrm>
        </p:spPr>
        <p:txBody>
          <a:bodyPr>
            <a:noAutofit/>
          </a:bodyPr>
          <a:lstStyle/>
          <a:p>
            <a:pPr algn="ctr"/>
            <a:r>
              <a:rPr lang="en-US" sz="6500" dirty="0">
                <a:solidFill>
                  <a:srgbClr val="54690E"/>
                </a:solidFill>
                <a:latin typeface="Arial Narrow" panose="020B0606020202030204" pitchFamily="34" charset="0"/>
              </a:rPr>
              <a:t>Polk/Highlands/Hardee Counties Circuit 10 – Central Region </a:t>
            </a:r>
          </a:p>
        </p:txBody>
      </p:sp>
      <p:sp>
        <p:nvSpPr>
          <p:cNvPr id="5" name="Content Placeholder 4"/>
          <p:cNvSpPr>
            <a:spLocks noGrp="1"/>
          </p:cNvSpPr>
          <p:nvPr>
            <p:ph idx="1"/>
          </p:nvPr>
        </p:nvSpPr>
        <p:spPr/>
        <p:txBody>
          <a:bodyP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2400" i="1" dirty="0"/>
          </a:p>
          <a:p>
            <a:pPr marL="0" indent="0" algn="ctr">
              <a:buNone/>
            </a:pPr>
            <a:r>
              <a:rPr lang="en-US" sz="2400" i="1" dirty="0"/>
              <a:t>Working in partnership with….Guardian Ad </a:t>
            </a:r>
            <a:r>
              <a:rPr lang="en-US" sz="2400" i="1" dirty="0" err="1"/>
              <a:t>Litems</a:t>
            </a:r>
            <a:r>
              <a:rPr lang="en-US" sz="2400" i="1" dirty="0"/>
              <a:t>, Dependency Court System, Department of Children and Families, etc. </a:t>
            </a:r>
          </a:p>
          <a:p>
            <a:pPr marL="0" indent="0">
              <a:buNone/>
            </a:pPr>
            <a:endParaRPr lang="en-US" dirty="0"/>
          </a:p>
        </p:txBody>
      </p:sp>
      <p:sp>
        <p:nvSpPr>
          <p:cNvPr id="6" name="TextBox 5"/>
          <p:cNvSpPr txBox="1"/>
          <p:nvPr/>
        </p:nvSpPr>
        <p:spPr>
          <a:xfrm>
            <a:off x="3367144" y="2291379"/>
            <a:ext cx="5109881" cy="646331"/>
          </a:xfrm>
          <a:prstGeom prst="rect">
            <a:avLst/>
          </a:prstGeom>
          <a:solidFill>
            <a:schemeClr val="bg1">
              <a:lumMod val="95000"/>
            </a:schemeClr>
          </a:solidFill>
          <a:ln w="12700">
            <a:solidFill>
              <a:schemeClr val="tx1"/>
            </a:solidFill>
            <a:prstDash val="solid"/>
          </a:ln>
        </p:spPr>
        <p:txBody>
          <a:bodyPr wrap="square" rtlCol="0">
            <a:spAutoFit/>
          </a:bodyPr>
          <a:lstStyle/>
          <a:p>
            <a:pPr algn="ctr"/>
            <a:r>
              <a:rPr lang="en-US" dirty="0"/>
              <a:t>Heartland For Children</a:t>
            </a:r>
          </a:p>
          <a:p>
            <a:pPr algn="ctr"/>
            <a:r>
              <a:rPr lang="en-US" dirty="0"/>
              <a:t>Lead Community Based Care Agency </a:t>
            </a:r>
          </a:p>
        </p:txBody>
      </p:sp>
      <p:sp>
        <p:nvSpPr>
          <p:cNvPr id="7" name="TextBox 6"/>
          <p:cNvSpPr txBox="1"/>
          <p:nvPr/>
        </p:nvSpPr>
        <p:spPr>
          <a:xfrm>
            <a:off x="2506532" y="3668358"/>
            <a:ext cx="1226372" cy="923330"/>
          </a:xfrm>
          <a:prstGeom prst="rect">
            <a:avLst/>
          </a:prstGeom>
          <a:solidFill>
            <a:schemeClr val="accent4">
              <a:lumMod val="40000"/>
              <a:lumOff val="60000"/>
            </a:schemeClr>
          </a:solidFill>
          <a:ln w="28575">
            <a:solidFill>
              <a:schemeClr val="tx1"/>
            </a:solidFill>
            <a:prstDash val="solid"/>
          </a:ln>
        </p:spPr>
        <p:txBody>
          <a:bodyPr wrap="square" rtlCol="0">
            <a:spAutoFit/>
          </a:bodyPr>
          <a:lstStyle/>
          <a:p>
            <a:pPr algn="ctr"/>
            <a:r>
              <a:rPr lang="en-US" dirty="0"/>
              <a:t>One Hope United</a:t>
            </a:r>
          </a:p>
        </p:txBody>
      </p:sp>
      <p:sp>
        <p:nvSpPr>
          <p:cNvPr id="8" name="TextBox 7"/>
          <p:cNvSpPr txBox="1"/>
          <p:nvPr/>
        </p:nvSpPr>
        <p:spPr>
          <a:xfrm>
            <a:off x="7777777" y="3668358"/>
            <a:ext cx="1398495" cy="923330"/>
          </a:xfrm>
          <a:prstGeom prst="rect">
            <a:avLst/>
          </a:prstGeom>
          <a:solidFill>
            <a:schemeClr val="accent4">
              <a:lumMod val="40000"/>
              <a:lumOff val="60000"/>
            </a:schemeClr>
          </a:solidFill>
          <a:ln w="28575">
            <a:solidFill>
              <a:schemeClr val="tx1"/>
            </a:solidFill>
          </a:ln>
        </p:spPr>
        <p:txBody>
          <a:bodyPr wrap="square" rtlCol="0">
            <a:spAutoFit/>
          </a:bodyPr>
          <a:lstStyle/>
          <a:p>
            <a:pPr algn="ctr"/>
            <a:r>
              <a:rPr lang="en-US" dirty="0"/>
              <a:t>Children’s Home Society</a:t>
            </a:r>
          </a:p>
        </p:txBody>
      </p:sp>
      <p:sp>
        <p:nvSpPr>
          <p:cNvPr id="9" name="TextBox 8"/>
          <p:cNvSpPr txBox="1"/>
          <p:nvPr/>
        </p:nvSpPr>
        <p:spPr>
          <a:xfrm>
            <a:off x="5298143" y="3872999"/>
            <a:ext cx="1387736" cy="923330"/>
          </a:xfrm>
          <a:prstGeom prst="rect">
            <a:avLst/>
          </a:prstGeom>
          <a:solidFill>
            <a:schemeClr val="accent4">
              <a:lumMod val="40000"/>
              <a:lumOff val="60000"/>
            </a:schemeClr>
          </a:solidFill>
          <a:ln w="19050">
            <a:solidFill>
              <a:schemeClr val="tx1"/>
            </a:solidFill>
          </a:ln>
        </p:spPr>
        <p:txBody>
          <a:bodyPr wrap="square" rtlCol="0">
            <a:spAutoFit/>
          </a:bodyPr>
          <a:lstStyle/>
          <a:p>
            <a:pPr algn="ctr"/>
            <a:r>
              <a:rPr lang="en-US" dirty="0"/>
              <a:t>Lutheran Services Florida</a:t>
            </a:r>
          </a:p>
        </p:txBody>
      </p:sp>
      <p:cxnSp>
        <p:nvCxnSpPr>
          <p:cNvPr id="11" name="Straight Connector 10"/>
          <p:cNvCxnSpPr/>
          <p:nvPr/>
        </p:nvCxnSpPr>
        <p:spPr>
          <a:xfrm>
            <a:off x="5922084" y="2937710"/>
            <a:ext cx="0" cy="9352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192333" y="2976937"/>
            <a:ext cx="1183341" cy="623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239896" y="2978284"/>
            <a:ext cx="1122829" cy="58249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30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5" y="171487"/>
            <a:ext cx="11618259" cy="1325563"/>
          </a:xfrm>
        </p:spPr>
        <p:txBody>
          <a:bodyPr/>
          <a:lstStyle/>
          <a:p>
            <a:r>
              <a:rPr lang="en-US" u="sng" dirty="0">
                <a:solidFill>
                  <a:srgbClr val="54690E"/>
                </a:solidFill>
                <a:latin typeface="Arial Narrow" panose="020B0606020202030204" pitchFamily="34" charset="0"/>
              </a:rPr>
              <a:t>Next Steps After Shelter….</a:t>
            </a:r>
          </a:p>
        </p:txBody>
      </p:sp>
      <p:sp>
        <p:nvSpPr>
          <p:cNvPr id="3" name="Content Placeholder 2"/>
          <p:cNvSpPr>
            <a:spLocks noGrp="1"/>
          </p:cNvSpPr>
          <p:nvPr>
            <p:ph idx="1"/>
          </p:nvPr>
        </p:nvSpPr>
        <p:spPr>
          <a:xfrm>
            <a:off x="247425" y="1497050"/>
            <a:ext cx="11618259" cy="4419235"/>
          </a:xfrm>
        </p:spPr>
        <p:txBody>
          <a:bodyPr>
            <a:normAutofit fontScale="92500" lnSpcReduction="10000"/>
          </a:bodyPr>
          <a:lstStyle/>
          <a:p>
            <a:r>
              <a:rPr lang="en-US" dirty="0"/>
              <a:t>The initial goal is almost always to Reunify the child/children with their biological parents.  </a:t>
            </a:r>
          </a:p>
          <a:p>
            <a:endParaRPr lang="en-US" dirty="0"/>
          </a:p>
          <a:p>
            <a:r>
              <a:rPr lang="en-US" dirty="0"/>
              <a:t>Thus, the parents are given the opportunity to work on a series of tasks approved through the court that they must complete to obtain their child/children back.  </a:t>
            </a:r>
          </a:p>
          <a:p>
            <a:pPr lvl="1"/>
            <a:r>
              <a:rPr lang="en-US" dirty="0"/>
              <a:t>These tasks are related to reasons why the child came into care.  </a:t>
            </a:r>
          </a:p>
          <a:p>
            <a:endParaRPr lang="en-US" dirty="0"/>
          </a:p>
          <a:p>
            <a:r>
              <a:rPr lang="en-US" dirty="0"/>
              <a:t>Case Management works with the family to assist them with completion of these tasks and also ensures that the child’s needs and well being are tended to. </a:t>
            </a:r>
          </a:p>
        </p:txBody>
      </p:sp>
    </p:spTree>
    <p:extLst>
      <p:ext uri="{BB962C8B-B14F-4D97-AF65-F5344CB8AC3E}">
        <p14:creationId xmlns:p14="http://schemas.microsoft.com/office/powerpoint/2010/main" val="306495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5" y="0"/>
            <a:ext cx="11618259" cy="1325563"/>
          </a:xfrm>
        </p:spPr>
        <p:txBody>
          <a:bodyPr/>
          <a:lstStyle/>
          <a:p>
            <a:r>
              <a:rPr lang="en-US" u="sng" dirty="0">
                <a:solidFill>
                  <a:srgbClr val="54690E"/>
                </a:solidFill>
                <a:latin typeface="Arial Narrow" panose="020B0606020202030204" pitchFamily="34" charset="0"/>
              </a:rPr>
              <a:t>Looking at the Big Picture</a:t>
            </a:r>
          </a:p>
        </p:txBody>
      </p:sp>
      <p:sp>
        <p:nvSpPr>
          <p:cNvPr id="3" name="Content Placeholder 2"/>
          <p:cNvSpPr>
            <a:spLocks noGrp="1"/>
          </p:cNvSpPr>
          <p:nvPr>
            <p:ph idx="1"/>
          </p:nvPr>
        </p:nvSpPr>
        <p:spPr>
          <a:xfrm>
            <a:off x="247425" y="1323191"/>
            <a:ext cx="11618259" cy="4593094"/>
          </a:xfrm>
        </p:spPr>
        <p:txBody>
          <a:bodyPr>
            <a:normAutofit fontScale="92500" lnSpcReduction="10000"/>
          </a:bodyPr>
          <a:lstStyle/>
          <a:p>
            <a:r>
              <a:rPr lang="en-US" dirty="0"/>
              <a:t>To keep the child’s best interest in hand, there are timeframes set up for the parents to complete tasks – so that the children are not “lingering” in care without permanency.  </a:t>
            </a:r>
          </a:p>
          <a:p>
            <a:r>
              <a:rPr lang="en-US" dirty="0"/>
              <a:t>After about 9-12 months the case management agency will look at the progress in the case and decide if the primary goal should continue to be Reunification or an alternative goal.  </a:t>
            </a:r>
          </a:p>
          <a:p>
            <a:r>
              <a:rPr lang="en-US" dirty="0"/>
              <a:t>Other permanency goals are: Permanent Guardianship, Adoption, and Another Planned Living Arrangement.  Adoption is the preferred goal if Reunification is not in the child’s best interest.  </a:t>
            </a:r>
          </a:p>
          <a:p>
            <a:r>
              <a:rPr lang="en-US" dirty="0"/>
              <a:t>If the goal changes to Adoption, the process of Termination of Parental Rights initiates.  This process can take anywhere from a couple months, to over a year, depending on the case.  </a:t>
            </a:r>
          </a:p>
          <a:p>
            <a:endParaRPr lang="en-US" dirty="0"/>
          </a:p>
        </p:txBody>
      </p:sp>
    </p:spTree>
    <p:extLst>
      <p:ext uri="{BB962C8B-B14F-4D97-AF65-F5344CB8AC3E}">
        <p14:creationId xmlns:p14="http://schemas.microsoft.com/office/powerpoint/2010/main" val="142081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54690E"/>
                </a:solidFill>
                <a:latin typeface="Arial Narrow" panose="020B0606020202030204" pitchFamily="34" charset="0"/>
              </a:rPr>
              <a:t>Importance of Connections</a:t>
            </a:r>
            <a:r>
              <a:rPr lang="en-US" dirty="0"/>
              <a:t>	</a:t>
            </a:r>
          </a:p>
        </p:txBody>
      </p:sp>
      <p:sp>
        <p:nvSpPr>
          <p:cNvPr id="3" name="Content Placeholder 2"/>
          <p:cNvSpPr>
            <a:spLocks noGrp="1"/>
          </p:cNvSpPr>
          <p:nvPr>
            <p:ph idx="1"/>
          </p:nvPr>
        </p:nvSpPr>
        <p:spPr/>
        <p:txBody>
          <a:bodyPr/>
          <a:lstStyle/>
          <a:p>
            <a:pPr marL="0" indent="0">
              <a:buNone/>
            </a:pPr>
            <a:endParaRPr lang="en-US" dirty="0"/>
          </a:p>
          <a:p>
            <a:r>
              <a:rPr lang="en-US" dirty="0"/>
              <a:t>Why is it important to maintain connections?  </a:t>
            </a:r>
          </a:p>
          <a:p>
            <a:endParaRPr lang="en-US" dirty="0"/>
          </a:p>
          <a:p>
            <a:r>
              <a:rPr lang="en-US" dirty="0"/>
              <a:t>Who are we talking about?  </a:t>
            </a:r>
          </a:p>
          <a:p>
            <a:endParaRPr lang="en-US" dirty="0"/>
          </a:p>
          <a:p>
            <a:r>
              <a:rPr lang="en-US" dirty="0"/>
              <a:t>5 Connections Activity </a:t>
            </a:r>
          </a:p>
          <a:p>
            <a:pPr marL="0" indent="0">
              <a:buNone/>
            </a:pPr>
            <a:endParaRPr lang="en-US" dirty="0"/>
          </a:p>
        </p:txBody>
      </p:sp>
    </p:spTree>
    <p:extLst>
      <p:ext uri="{BB962C8B-B14F-4D97-AF65-F5344CB8AC3E}">
        <p14:creationId xmlns:p14="http://schemas.microsoft.com/office/powerpoint/2010/main" val="2144616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0"/>
            <a:ext cx="11618259" cy="1325563"/>
          </a:xfrm>
        </p:spPr>
        <p:txBody>
          <a:bodyPr>
            <a:normAutofit/>
          </a:bodyPr>
          <a:lstStyle/>
          <a:p>
            <a:r>
              <a:rPr lang="en-US" sz="4300" u="sng" dirty="0">
                <a:solidFill>
                  <a:srgbClr val="54690E"/>
                </a:solidFill>
                <a:latin typeface="Arial Narrow" panose="020B0606020202030204" pitchFamily="34" charset="0"/>
              </a:rPr>
              <a:t>Importance of Valuing Culture, Race, Ethnicity, &amp; Identity</a:t>
            </a:r>
          </a:p>
        </p:txBody>
      </p:sp>
      <p:sp>
        <p:nvSpPr>
          <p:cNvPr id="3" name="Content Placeholder 2"/>
          <p:cNvSpPr>
            <a:spLocks noGrp="1"/>
          </p:cNvSpPr>
          <p:nvPr>
            <p:ph idx="1"/>
          </p:nvPr>
        </p:nvSpPr>
        <p:spPr>
          <a:xfrm>
            <a:off x="247424" y="1325563"/>
            <a:ext cx="11618259" cy="4487918"/>
          </a:xfrm>
        </p:spPr>
        <p:txBody>
          <a:bodyPr>
            <a:normAutofit fontScale="92500" lnSpcReduction="10000"/>
          </a:bodyPr>
          <a:lstStyle/>
          <a:p>
            <a:pPr>
              <a:lnSpc>
                <a:spcPct val="80000"/>
              </a:lnSpc>
            </a:pPr>
            <a:r>
              <a:rPr lang="en-US" altLang="en-US" sz="2200" i="1" dirty="0">
                <a:latin typeface="Century Gothic" panose="020B0502020202020204" pitchFamily="34" charset="0"/>
                <a:cs typeface="Times New Roman" panose="02020603050405020304" pitchFamily="18" charset="0"/>
              </a:rPr>
              <a:t>Culture</a:t>
            </a:r>
            <a:r>
              <a:rPr lang="en-US" altLang="en-US" sz="2200" dirty="0">
                <a:latin typeface="Century Gothic" panose="020B0502020202020204" pitchFamily="34" charset="0"/>
                <a:cs typeface="Times New Roman" panose="02020603050405020304" pitchFamily="18" charset="0"/>
              </a:rPr>
              <a:t> is a system of values, beliefs, attitudes, traditions, and standards of behavior that governs the organization of people into social groups and regulates both group and individual behaviors.  </a:t>
            </a:r>
          </a:p>
          <a:p>
            <a:pPr lvl="2">
              <a:lnSpc>
                <a:spcPct val="80000"/>
              </a:lnSpc>
            </a:pPr>
            <a:r>
              <a:rPr lang="en-US" altLang="en-US" sz="2200" dirty="0">
                <a:latin typeface="Century Gothic" panose="020B0502020202020204" pitchFamily="34" charset="0"/>
                <a:cs typeface="Times New Roman" panose="02020603050405020304" pitchFamily="18" charset="0"/>
              </a:rPr>
              <a:t>Dress, Traditions, Religion, Beliefs, Food, Music, Values, Geography, Recreation, Roles, Rules, Norms, Codes of Conduct (rules/standards consistent with your values), Education, Employment</a:t>
            </a:r>
          </a:p>
          <a:p>
            <a:pPr lvl="2">
              <a:lnSpc>
                <a:spcPct val="80000"/>
              </a:lnSpc>
              <a:buNone/>
            </a:pPr>
            <a:endParaRPr lang="en-US" altLang="en-US" sz="2200" dirty="0">
              <a:latin typeface="Century Gothic" panose="020B0502020202020204" pitchFamily="34" charset="0"/>
              <a:cs typeface="Times New Roman" panose="02020603050405020304" pitchFamily="18" charset="0"/>
            </a:endParaRPr>
          </a:p>
          <a:p>
            <a:pPr>
              <a:lnSpc>
                <a:spcPct val="80000"/>
              </a:lnSpc>
            </a:pPr>
            <a:r>
              <a:rPr lang="en-US" altLang="en-US" sz="2200" i="1" dirty="0">
                <a:latin typeface="Century Gothic" panose="020B0502020202020204" pitchFamily="34" charset="0"/>
                <a:cs typeface="Times New Roman" panose="02020603050405020304" pitchFamily="18" charset="0"/>
              </a:rPr>
              <a:t>Race</a:t>
            </a:r>
            <a:r>
              <a:rPr lang="en-US" altLang="en-US" sz="2200" dirty="0">
                <a:latin typeface="Century Gothic" panose="020B0502020202020204" pitchFamily="34" charset="0"/>
                <a:cs typeface="Times New Roman" panose="02020603050405020304" pitchFamily="18" charset="0"/>
              </a:rPr>
              <a:t> is a local geographical or global human population distinguished as a more or less distinct group by genetically transmitted physical characteristics or traits.  </a:t>
            </a:r>
          </a:p>
          <a:p>
            <a:pPr>
              <a:lnSpc>
                <a:spcPct val="80000"/>
              </a:lnSpc>
              <a:buNone/>
            </a:pPr>
            <a:endParaRPr lang="en-US" altLang="en-US" sz="2200" dirty="0">
              <a:latin typeface="Century Gothic" panose="020B0502020202020204" pitchFamily="34" charset="0"/>
              <a:cs typeface="Times New Roman" panose="02020603050405020304" pitchFamily="18" charset="0"/>
            </a:endParaRPr>
          </a:p>
          <a:p>
            <a:pPr>
              <a:lnSpc>
                <a:spcPct val="80000"/>
              </a:lnSpc>
            </a:pPr>
            <a:r>
              <a:rPr lang="en-US" altLang="en-US" sz="2200" i="1" dirty="0">
                <a:latin typeface="Century Gothic" panose="020B0502020202020204" pitchFamily="34" charset="0"/>
                <a:cs typeface="Times New Roman" panose="02020603050405020304" pitchFamily="18" charset="0"/>
              </a:rPr>
              <a:t>Ethnicity</a:t>
            </a:r>
            <a:r>
              <a:rPr lang="en-US" altLang="en-US" sz="2200" dirty="0">
                <a:latin typeface="Century Gothic" panose="020B0502020202020204" pitchFamily="34" charset="0"/>
                <a:cs typeface="Times New Roman" panose="02020603050405020304" pitchFamily="18" charset="0"/>
              </a:rPr>
              <a:t> is a grouping of people based on national origin, religious, linguistic, ancestral, or physical characteristics.  </a:t>
            </a:r>
          </a:p>
          <a:p>
            <a:pPr>
              <a:lnSpc>
                <a:spcPct val="80000"/>
              </a:lnSpc>
            </a:pPr>
            <a:endParaRPr lang="en-US" altLang="en-US" sz="2200" i="1" dirty="0">
              <a:latin typeface="Century Gothic" panose="020B0502020202020204" pitchFamily="34" charset="0"/>
              <a:cs typeface="Times New Roman" panose="02020603050405020304" pitchFamily="18" charset="0"/>
            </a:endParaRPr>
          </a:p>
          <a:p>
            <a:pPr>
              <a:lnSpc>
                <a:spcPct val="80000"/>
              </a:lnSpc>
            </a:pPr>
            <a:r>
              <a:rPr lang="en-US" sz="2200" i="1" dirty="0">
                <a:latin typeface="Century Gothic" panose="020B0502020202020204" pitchFamily="34" charset="0"/>
                <a:cs typeface="Times New Roman" panose="02020603050405020304" pitchFamily="18" charset="0"/>
              </a:rPr>
              <a:t>Cultural identity </a:t>
            </a:r>
            <a:r>
              <a:rPr lang="en-US" sz="2200" dirty="0">
                <a:latin typeface="Century Gothic" panose="020B0502020202020204" pitchFamily="34" charset="0"/>
                <a:cs typeface="Times New Roman" panose="02020603050405020304" pitchFamily="18" charset="0"/>
              </a:rPr>
              <a:t>involves a range of variables not only including ethnicity, acculturation and </a:t>
            </a:r>
            <a:r>
              <a:rPr lang="en-US" sz="2200" dirty="0" err="1">
                <a:latin typeface="Century Gothic" panose="020B0502020202020204" pitchFamily="34" charset="0"/>
                <a:cs typeface="Times New Roman" panose="02020603050405020304" pitchFamily="18" charset="0"/>
              </a:rPr>
              <a:t>biculturality</a:t>
            </a:r>
            <a:r>
              <a:rPr lang="en-US" sz="2200" dirty="0">
                <a:latin typeface="Century Gothic" panose="020B0502020202020204" pitchFamily="34" charset="0"/>
                <a:cs typeface="Times New Roman" panose="02020603050405020304" pitchFamily="18" charset="0"/>
              </a:rPr>
              <a:t>, and language, but also age, gender, socioeconomic status, sexual orientation, religious and spiritual beliefs, disabilities, political orientation, and health literacy, among other factors. </a:t>
            </a:r>
          </a:p>
          <a:p>
            <a:endParaRPr lang="en-US" dirty="0"/>
          </a:p>
        </p:txBody>
      </p:sp>
    </p:spTree>
    <p:extLst>
      <p:ext uri="{BB962C8B-B14F-4D97-AF65-F5344CB8AC3E}">
        <p14:creationId xmlns:p14="http://schemas.microsoft.com/office/powerpoint/2010/main" val="3791249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228600" y="0"/>
            <a:ext cx="11430000" cy="1507067"/>
          </a:xfrm>
        </p:spPr>
        <p:txBody>
          <a:bodyPr>
            <a:normAutofit/>
          </a:bodyPr>
          <a:lstStyle/>
          <a:p>
            <a:r>
              <a:rPr lang="en-US" altLang="en-US" sz="6000" u="sng" dirty="0">
                <a:solidFill>
                  <a:srgbClr val="54690E"/>
                </a:solidFill>
                <a:latin typeface="Arial Narrow" panose="020B0606020202030204" pitchFamily="34" charset="0"/>
              </a:rPr>
              <a:t>LGBTQ</a:t>
            </a:r>
            <a:r>
              <a:rPr lang="en-US" altLang="en-US" sz="6000" dirty="0">
                <a:solidFill>
                  <a:srgbClr val="003C6A"/>
                </a:solidFill>
                <a:latin typeface="+mn-lt"/>
              </a:rPr>
              <a:t>	</a:t>
            </a:r>
          </a:p>
        </p:txBody>
      </p:sp>
      <p:sp>
        <p:nvSpPr>
          <p:cNvPr id="5" name="Content Placeholder 4"/>
          <p:cNvSpPr>
            <a:spLocks noGrp="1"/>
          </p:cNvSpPr>
          <p:nvPr>
            <p:ph idx="1"/>
          </p:nvPr>
        </p:nvSpPr>
        <p:spPr>
          <a:xfrm>
            <a:off x="228600" y="1260074"/>
            <a:ext cx="11582400" cy="4969934"/>
          </a:xfrm>
        </p:spPr>
        <p:txBody>
          <a:bodyPr>
            <a:normAutofit/>
          </a:bodyPr>
          <a:lstStyle/>
          <a:p>
            <a:pPr>
              <a:buFont typeface="Arial" panose="020B0604020202020204" pitchFamily="34" charset="0"/>
              <a:buChar char="•"/>
              <a:defRPr/>
            </a:pPr>
            <a:r>
              <a:rPr lang="en-US" sz="2000" dirty="0">
                <a:latin typeface="Century Gothic" panose="020B0502020202020204" pitchFamily="34" charset="0"/>
                <a:cs typeface="Times New Roman" panose="02020603050405020304" pitchFamily="18" charset="0"/>
              </a:rPr>
              <a:t>Every human has their own personal cultural and religious values and beliefs.  Depending on the topic some of those beliefs and values maybe held very strongly.</a:t>
            </a:r>
          </a:p>
          <a:p>
            <a:pPr>
              <a:buFont typeface="Arial" panose="020B0604020202020204" pitchFamily="34" charset="0"/>
              <a:buChar char="•"/>
              <a:defRPr/>
            </a:pPr>
            <a:r>
              <a:rPr lang="en-US" sz="2000" dirty="0">
                <a:latin typeface="Century Gothic" panose="020B0502020202020204" pitchFamily="34" charset="0"/>
                <a:cs typeface="Times New Roman" panose="02020603050405020304" pitchFamily="18" charset="0"/>
              </a:rPr>
              <a:t>Unexamined personal values/beliefs and biases can negatively affect our ability to work effectively with others.  This is especially true when working with youth who identify as LGBTQ.</a:t>
            </a:r>
          </a:p>
          <a:p>
            <a:pPr marL="0" indent="0">
              <a:buNone/>
              <a:defRPr/>
            </a:pPr>
            <a:endParaRPr lang="en-US" sz="2000" dirty="0">
              <a:latin typeface="Century Gothic" panose="020B0502020202020204" pitchFamily="34" charset="0"/>
              <a:cs typeface="Times New Roman" panose="02020603050405020304" pitchFamily="18" charset="0"/>
            </a:endParaRPr>
          </a:p>
          <a:p>
            <a:pPr>
              <a:buFont typeface="Arial" panose="020B0604020202020204" pitchFamily="34" charset="0"/>
              <a:buChar char="•"/>
              <a:defRPr/>
            </a:pPr>
            <a:r>
              <a:rPr lang="en-US" sz="2000" dirty="0">
                <a:latin typeface="Century Gothic" panose="020B0502020202020204" pitchFamily="34" charset="0"/>
                <a:cs typeface="Times New Roman" panose="02020603050405020304" pitchFamily="18" charset="0"/>
              </a:rPr>
              <a:t>So… What is LGBTQ anyway?</a:t>
            </a:r>
          </a:p>
          <a:p>
            <a:pPr marL="0" indent="0">
              <a:buNone/>
              <a:defRPr/>
            </a:pPr>
            <a:r>
              <a:rPr lang="en-US" sz="2000" b="1" dirty="0">
                <a:latin typeface="Century Gothic" panose="020B0502020202020204" pitchFamily="34" charset="0"/>
                <a:cs typeface="Times New Roman" panose="02020603050405020304" pitchFamily="18" charset="0"/>
              </a:rPr>
              <a:t>L= Lesbian</a:t>
            </a:r>
          </a:p>
          <a:p>
            <a:pPr marL="0" indent="0">
              <a:buNone/>
              <a:defRPr/>
            </a:pPr>
            <a:r>
              <a:rPr lang="en-US" sz="2000" b="1" dirty="0">
                <a:latin typeface="Century Gothic" panose="020B0502020202020204" pitchFamily="34" charset="0"/>
                <a:cs typeface="Times New Roman" panose="02020603050405020304" pitchFamily="18" charset="0"/>
              </a:rPr>
              <a:t>G= Gay</a:t>
            </a:r>
          </a:p>
          <a:p>
            <a:pPr marL="0" indent="0">
              <a:buNone/>
              <a:defRPr/>
            </a:pPr>
            <a:r>
              <a:rPr lang="en-US" sz="2000" b="1" dirty="0">
                <a:latin typeface="Century Gothic" panose="020B0502020202020204" pitchFamily="34" charset="0"/>
                <a:cs typeface="Times New Roman" panose="02020603050405020304" pitchFamily="18" charset="0"/>
              </a:rPr>
              <a:t>B= Bi-sexual</a:t>
            </a:r>
          </a:p>
          <a:p>
            <a:pPr marL="0" indent="0">
              <a:buNone/>
              <a:defRPr/>
            </a:pPr>
            <a:r>
              <a:rPr lang="en-US" sz="2000" b="1" dirty="0">
                <a:latin typeface="Century Gothic" panose="020B0502020202020204" pitchFamily="34" charset="0"/>
                <a:cs typeface="Times New Roman" panose="02020603050405020304" pitchFamily="18" charset="0"/>
              </a:rPr>
              <a:t>T= Transgender</a:t>
            </a:r>
          </a:p>
          <a:p>
            <a:pPr marL="0" indent="0">
              <a:buNone/>
              <a:defRPr/>
            </a:pPr>
            <a:r>
              <a:rPr lang="en-US" sz="2000" b="1" dirty="0">
                <a:latin typeface="Century Gothic" panose="020B0502020202020204" pitchFamily="34" charset="0"/>
                <a:cs typeface="Times New Roman" panose="02020603050405020304" pitchFamily="18" charset="0"/>
              </a:rPr>
              <a:t>Q= Questioning</a:t>
            </a:r>
          </a:p>
          <a:p>
            <a:pPr marL="0" indent="0">
              <a:buNone/>
              <a:defRPr/>
            </a:pPr>
            <a:endParaRPr lang="en-US" dirty="0">
              <a:solidFill>
                <a:schemeClr val="accent3"/>
              </a:solidFill>
            </a:endParaRPr>
          </a:p>
          <a:p>
            <a:pPr marL="0" indent="0">
              <a:buNone/>
              <a:defRPr/>
            </a:pPr>
            <a:endParaRPr lang="en-US" dirty="0">
              <a:solidFill>
                <a:schemeClr val="accent3"/>
              </a:solidFill>
            </a:endParaRPr>
          </a:p>
        </p:txBody>
      </p:sp>
    </p:spTree>
    <p:extLst>
      <p:ext uri="{BB962C8B-B14F-4D97-AF65-F5344CB8AC3E}">
        <p14:creationId xmlns:p14="http://schemas.microsoft.com/office/powerpoint/2010/main" val="2377047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 calcmode="lin" valueType="num">
                                      <p:cBhvr additive="base">
                                        <p:cTn id="1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anim calcmode="lin" valueType="num">
                                      <p:cBhvr additive="base">
                                        <p:cTn id="2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548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SUNN"/>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FCPowerPoint.potx" id="{6AD6E127-2FB8-4C18-95D5-89A3488C3E62}" vid="{74171290-CD93-4C1A-91F0-AD5F58DE10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35E6F12AC9454B9248778AF94A19F1" ma:contentTypeVersion="16" ma:contentTypeDescription="Create a new document." ma:contentTypeScope="" ma:versionID="d08be3d9a52b982ea7afb4de40acbf39">
  <xsd:schema xmlns:xsd="http://www.w3.org/2001/XMLSchema" xmlns:xs="http://www.w3.org/2001/XMLSchema" xmlns:p="http://schemas.microsoft.com/office/2006/metadata/properties" xmlns:ns2="bfe3f989-929c-4d08-8dd5-10d0674fe762" xmlns:ns3="a8bf78eb-8f4a-4104-a340-f42d8be06c0a" targetNamespace="http://schemas.microsoft.com/office/2006/metadata/properties" ma:root="true" ma:fieldsID="19a3dc77a2ab89e93bd38d1a8b25b1c8" ns2:_="" ns3:_="">
    <xsd:import namespace="bfe3f989-929c-4d08-8dd5-10d0674fe762"/>
    <xsd:import namespace="a8bf78eb-8f4a-4104-a340-f42d8be06c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e3f989-929c-4d08-8dd5-10d0674fe7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2e4b9a6-5307-4504-9cce-21fd4a3ffc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8bf78eb-8f4a-4104-a340-f42d8be06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c0ccd89-cd88-4d1e-b9c8-756a3e5beca8}" ma:internalName="TaxCatchAll" ma:showField="CatchAllData" ma:web="a8bf78eb-8f4a-4104-a340-f42d8be06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fe3f989-929c-4d08-8dd5-10d0674fe762">
      <Terms xmlns="http://schemas.microsoft.com/office/infopath/2007/PartnerControls"/>
    </lcf76f155ced4ddcb4097134ff3c332f>
    <TaxCatchAll xmlns="a8bf78eb-8f4a-4104-a340-f42d8be06c0a" xsi:nil="true"/>
  </documentManagement>
</p:properties>
</file>

<file path=customXml/itemProps1.xml><?xml version="1.0" encoding="utf-8"?>
<ds:datastoreItem xmlns:ds="http://schemas.openxmlformats.org/officeDocument/2006/customXml" ds:itemID="{E6E06676-CA3D-41FB-A566-6DFE8A98C9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e3f989-929c-4d08-8dd5-10d0674fe762"/>
    <ds:schemaRef ds:uri="a8bf78eb-8f4a-4104-a340-f42d8be06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299FFB-8A6C-410A-9F9E-0888EF31B5D2}">
  <ds:schemaRefs>
    <ds:schemaRef ds:uri="http://schemas.microsoft.com/sharepoint/v3/contenttype/forms"/>
  </ds:schemaRefs>
</ds:datastoreItem>
</file>

<file path=customXml/itemProps3.xml><?xml version="1.0" encoding="utf-8"?>
<ds:datastoreItem xmlns:ds="http://schemas.openxmlformats.org/officeDocument/2006/customXml" ds:itemID="{4F90250B-1A9F-426E-B7E5-8882D1A101EE}">
  <ds:schemaRefs>
    <ds:schemaRef ds:uri="http://schemas.microsoft.com/office/2006/metadata/properties"/>
    <ds:schemaRef ds:uri="http://schemas.microsoft.com/office/infopath/2007/PartnerControls"/>
    <ds:schemaRef ds:uri="bfe3f989-929c-4d08-8dd5-10d0674fe762"/>
    <ds:schemaRef ds:uri="a8bf78eb-8f4a-4104-a340-f42d8be06c0a"/>
  </ds:schemaRefs>
</ds:datastoreItem>
</file>

<file path=docProps/app.xml><?xml version="1.0" encoding="utf-8"?>
<Properties xmlns="http://schemas.openxmlformats.org/officeDocument/2006/extended-properties" xmlns:vt="http://schemas.openxmlformats.org/officeDocument/2006/docPropsVTypes">
  <Template/>
  <TotalTime>467</TotalTime>
  <Words>3662</Words>
  <Application>Microsoft Office PowerPoint</Application>
  <PresentationFormat>Widescreen</PresentationFormat>
  <Paragraphs>221</Paragraphs>
  <Slides>33</Slides>
  <Notes>0</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Arial Narrow</vt:lpstr>
      <vt:lpstr>Calibri</vt:lpstr>
      <vt:lpstr>Century Gothic</vt:lpstr>
      <vt:lpstr>SUNN</vt:lpstr>
      <vt:lpstr>Times New Roman</vt:lpstr>
      <vt:lpstr>Office Theme</vt:lpstr>
      <vt:lpstr>Adoption 101</vt:lpstr>
      <vt:lpstr>Welcome Back! </vt:lpstr>
      <vt:lpstr>Dependency System Overview, How it all Starts… </vt:lpstr>
      <vt:lpstr>Polk/Highlands/Hardee Counties Circuit 10 – Central Region </vt:lpstr>
      <vt:lpstr>Next Steps After Shelter….</vt:lpstr>
      <vt:lpstr>Looking at the Big Picture</vt:lpstr>
      <vt:lpstr>Importance of Connections </vt:lpstr>
      <vt:lpstr>Importance of Valuing Culture, Race, Ethnicity, &amp; Identity</vt:lpstr>
      <vt:lpstr>LGBTQ </vt:lpstr>
      <vt:lpstr>Why can’t we just ignore it …</vt:lpstr>
      <vt:lpstr>Cultural Competence </vt:lpstr>
      <vt:lpstr>5 Essential elements of a culturally competent system of care</vt:lpstr>
      <vt:lpstr>Our Children</vt:lpstr>
      <vt:lpstr>Nature vs. Nurture Debate</vt:lpstr>
      <vt:lpstr>Removed Videos </vt:lpstr>
      <vt:lpstr>PowerPoint Presentation</vt:lpstr>
      <vt:lpstr>PowerPoint Presentation</vt:lpstr>
      <vt:lpstr>Breaking the Cycle</vt:lpstr>
      <vt:lpstr>Let’s Talk About Trauma…. </vt:lpstr>
      <vt:lpstr>7 Hard Places of Trauma</vt:lpstr>
      <vt:lpstr>Trauma is Trauma is Trauma…. </vt:lpstr>
      <vt:lpstr>Olivia’s Story: </vt:lpstr>
      <vt:lpstr>Let’s Discuss Oliva’s Trauma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Olivia’s Story</vt:lpstr>
      <vt:lpstr>Thank you! </vt:lpstr>
    </vt:vector>
  </TitlesOfParts>
  <Company>The Devereux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Beckwith</dc:creator>
  <cp:lastModifiedBy>Paige Ross</cp:lastModifiedBy>
  <cp:revision>51</cp:revision>
  <cp:lastPrinted>2019-01-22T19:25:39Z</cp:lastPrinted>
  <dcterms:created xsi:type="dcterms:W3CDTF">2018-11-15T13:51:25Z</dcterms:created>
  <dcterms:modified xsi:type="dcterms:W3CDTF">2022-10-03T15:18:49Z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0x0101009935E6F12AC9454B9248778AF94A19F1</vt:lpwstr>
  </property>
  <property fmtid="{D5CDD505-2E9C-101B-9397-08002B2CF9AE}" pid="3" name="Order">
    <vt:r8>1403400</vt:r8>
  </property>
</Properties>
</file>