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283" r:id="rId7"/>
    <p:sldId id="284" r:id="rId8"/>
    <p:sldId id="285" r:id="rId9"/>
    <p:sldId id="286" r:id="rId10"/>
    <p:sldId id="287" r:id="rId11"/>
    <p:sldId id="288" r:id="rId12"/>
    <p:sldId id="289" r:id="rId13"/>
    <p:sldId id="293" r:id="rId14"/>
    <p:sldId id="290" r:id="rId15"/>
    <p:sldId id="291" r:id="rId16"/>
    <p:sldId id="292" r:id="rId17"/>
    <p:sldId id="298" r:id="rId18"/>
    <p:sldId id="294" r:id="rId19"/>
    <p:sldId id="300" r:id="rId20"/>
    <p:sldId id="301" r:id="rId21"/>
    <p:sldId id="302" r:id="rId22"/>
    <p:sldId id="303" r:id="rId23"/>
    <p:sldId id="304" r:id="rId24"/>
    <p:sldId id="305" r:id="rId25"/>
    <p:sldId id="299" r:id="rId26"/>
    <p:sldId id="282"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690E"/>
    <a:srgbClr val="003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676B2-3220-FC6D-DEC4-BEEDDA47AC53}" v="1" dt="2022-05-21T17:19:40.917"/>
    <p1510:client id="{EDADCFDE-2EF0-8525-BE8E-6AA80D54C094}" v="28" dt="2022-06-14T16:18:11.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5" autoAdjust="0"/>
    <p:restoredTop sz="94660"/>
  </p:normalViewPr>
  <p:slideViewPr>
    <p:cSldViewPr snapToGrid="0">
      <p:cViewPr varScale="1">
        <p:scale>
          <a:sx n="89" d="100"/>
          <a:sy n="89" d="100"/>
        </p:scale>
        <p:origin x="150" y="7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handoutMaster" Target="handoutMasters/handoutMaster1.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heme" Target="theme/theme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notesMaster" Target="notesMasters/notesMaster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4.xml" Id="rId8"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759E-B0C8-4556-9F5B-C42D80150F30}"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n-US"/>
        </a:p>
      </dgm:t>
    </dgm:pt>
    <dgm:pt modelId="{8EE9760D-D01E-4590-8600-154E7393C089}">
      <dgm:prSet phldrT="[Text]"/>
      <dgm:spPr/>
      <dgm:t>
        <a:bodyPr/>
        <a:lstStyle/>
        <a:p>
          <a:r>
            <a:rPr lang="en-US" dirty="0"/>
            <a:t>Cognitive Symptoms of Trauma </a:t>
          </a:r>
        </a:p>
      </dgm:t>
    </dgm:pt>
    <dgm:pt modelId="{881AA674-5E23-4BF4-92D2-B2434D38B8A0}" type="parTrans" cxnId="{7AC6FCCF-00C8-44CD-B2CA-933A3955D454}">
      <dgm:prSet/>
      <dgm:spPr/>
      <dgm:t>
        <a:bodyPr/>
        <a:lstStyle/>
        <a:p>
          <a:endParaRPr lang="en-US"/>
        </a:p>
      </dgm:t>
    </dgm:pt>
    <dgm:pt modelId="{D50DFCD4-719A-4846-ADA9-148626438C2D}" type="sibTrans" cxnId="{7AC6FCCF-00C8-44CD-B2CA-933A3955D454}">
      <dgm:prSet/>
      <dgm:spPr/>
      <dgm:t>
        <a:bodyPr/>
        <a:lstStyle/>
        <a:p>
          <a:endParaRPr lang="en-US"/>
        </a:p>
      </dgm:t>
    </dgm:pt>
    <dgm:pt modelId="{E9353D38-9C10-47A1-82AC-24F06EA953A6}">
      <dgm:prSet phldrT="[Text]"/>
      <dgm:spPr/>
      <dgm:t>
        <a:bodyPr/>
        <a:lstStyle/>
        <a:p>
          <a:r>
            <a:rPr lang="en-US" dirty="0"/>
            <a:t>Poor verbal skills</a:t>
          </a:r>
        </a:p>
      </dgm:t>
    </dgm:pt>
    <dgm:pt modelId="{B65DDA6E-37A7-4897-B60E-5C75D38040A0}" type="parTrans" cxnId="{75D40DA2-88C4-4B3C-BA4C-EC47A44042B1}">
      <dgm:prSet/>
      <dgm:spPr/>
      <dgm:t>
        <a:bodyPr/>
        <a:lstStyle/>
        <a:p>
          <a:endParaRPr lang="en-US"/>
        </a:p>
      </dgm:t>
    </dgm:pt>
    <dgm:pt modelId="{D78C0FA2-2169-4054-AC69-B73B255DE80C}" type="sibTrans" cxnId="{75D40DA2-88C4-4B3C-BA4C-EC47A44042B1}">
      <dgm:prSet/>
      <dgm:spPr/>
      <dgm:t>
        <a:bodyPr/>
        <a:lstStyle/>
        <a:p>
          <a:endParaRPr lang="en-US"/>
        </a:p>
      </dgm:t>
    </dgm:pt>
    <dgm:pt modelId="{3D6BC56C-6BEE-47B4-B9FA-1C5FCE102223}">
      <dgm:prSet phldrT="[Text]"/>
      <dgm:spPr/>
      <dgm:t>
        <a:bodyPr/>
        <a:lstStyle/>
        <a:p>
          <a:r>
            <a:rPr lang="en-US" dirty="0"/>
            <a:t>Difficulty focusing</a:t>
          </a:r>
        </a:p>
      </dgm:t>
    </dgm:pt>
    <dgm:pt modelId="{E215D787-3E2E-4740-A91D-CC759D71A993}" type="parTrans" cxnId="{0AF9D547-A8E0-4925-8E44-8F3035F768A6}">
      <dgm:prSet/>
      <dgm:spPr/>
      <dgm:t>
        <a:bodyPr/>
        <a:lstStyle/>
        <a:p>
          <a:endParaRPr lang="en-US"/>
        </a:p>
      </dgm:t>
    </dgm:pt>
    <dgm:pt modelId="{FE0E997F-E793-4EF1-A7DD-74A7D3B4F965}" type="sibTrans" cxnId="{0AF9D547-A8E0-4925-8E44-8F3035F768A6}">
      <dgm:prSet/>
      <dgm:spPr/>
      <dgm:t>
        <a:bodyPr/>
        <a:lstStyle/>
        <a:p>
          <a:endParaRPr lang="en-US"/>
        </a:p>
      </dgm:t>
    </dgm:pt>
    <dgm:pt modelId="{88339B29-AD16-4815-94EA-856AD659709D}">
      <dgm:prSet phldrT="[Text]"/>
      <dgm:spPr/>
      <dgm:t>
        <a:bodyPr/>
        <a:lstStyle/>
        <a:p>
          <a:r>
            <a:rPr lang="en-US" dirty="0"/>
            <a:t>Behavioral Symptoms of Trauma</a:t>
          </a:r>
        </a:p>
      </dgm:t>
    </dgm:pt>
    <dgm:pt modelId="{5E8052EC-8DD7-4071-8E06-665F034715A8}" type="parTrans" cxnId="{E989730C-1B68-4E04-AAD3-342426D35E73}">
      <dgm:prSet/>
      <dgm:spPr/>
      <dgm:t>
        <a:bodyPr/>
        <a:lstStyle/>
        <a:p>
          <a:endParaRPr lang="en-US"/>
        </a:p>
      </dgm:t>
    </dgm:pt>
    <dgm:pt modelId="{3FD05371-DAF6-497D-84E5-2E823CE86062}" type="sibTrans" cxnId="{E989730C-1B68-4E04-AAD3-342426D35E73}">
      <dgm:prSet/>
      <dgm:spPr/>
      <dgm:t>
        <a:bodyPr/>
        <a:lstStyle/>
        <a:p>
          <a:endParaRPr lang="en-US"/>
        </a:p>
      </dgm:t>
    </dgm:pt>
    <dgm:pt modelId="{95A272C1-5230-424B-99D1-ED641A49EE83}">
      <dgm:prSet phldrT="[Text]"/>
      <dgm:spPr/>
      <dgm:t>
        <a:bodyPr/>
        <a:lstStyle/>
        <a:p>
          <a:r>
            <a:rPr lang="en-US" dirty="0"/>
            <a:t>Excessive temper</a:t>
          </a:r>
        </a:p>
      </dgm:t>
    </dgm:pt>
    <dgm:pt modelId="{3A98C5AC-1728-46C2-BCE3-304862908B19}" type="parTrans" cxnId="{B8F5CF3C-782A-49DF-BDB1-D94C6C3DC152}">
      <dgm:prSet/>
      <dgm:spPr/>
      <dgm:t>
        <a:bodyPr/>
        <a:lstStyle/>
        <a:p>
          <a:endParaRPr lang="en-US"/>
        </a:p>
      </dgm:t>
    </dgm:pt>
    <dgm:pt modelId="{5851CBFA-A057-45F6-AC2D-1410779A9EFF}" type="sibTrans" cxnId="{B8F5CF3C-782A-49DF-BDB1-D94C6C3DC152}">
      <dgm:prSet/>
      <dgm:spPr/>
      <dgm:t>
        <a:bodyPr/>
        <a:lstStyle/>
        <a:p>
          <a:endParaRPr lang="en-US"/>
        </a:p>
      </dgm:t>
    </dgm:pt>
    <dgm:pt modelId="{9ECDADF3-E580-4AAB-B6C0-A07ACB773E6D}">
      <dgm:prSet phldrT="[Text]"/>
      <dgm:spPr/>
      <dgm:t>
        <a:bodyPr/>
        <a:lstStyle/>
        <a:p>
          <a:r>
            <a:rPr lang="en-US" dirty="0"/>
            <a:t>Regressive behavior</a:t>
          </a:r>
        </a:p>
      </dgm:t>
    </dgm:pt>
    <dgm:pt modelId="{97DA3641-5A0B-46E9-A5C0-DFDB4D867D27}" type="parTrans" cxnId="{939B2D7C-4422-4124-BDF8-81DE2909F598}">
      <dgm:prSet/>
      <dgm:spPr/>
      <dgm:t>
        <a:bodyPr/>
        <a:lstStyle/>
        <a:p>
          <a:endParaRPr lang="en-US"/>
        </a:p>
      </dgm:t>
    </dgm:pt>
    <dgm:pt modelId="{AB0EA52E-0261-4D9F-BDA0-96E9743414AD}" type="sibTrans" cxnId="{939B2D7C-4422-4124-BDF8-81DE2909F598}">
      <dgm:prSet/>
      <dgm:spPr/>
      <dgm:t>
        <a:bodyPr/>
        <a:lstStyle/>
        <a:p>
          <a:endParaRPr lang="en-US"/>
        </a:p>
      </dgm:t>
    </dgm:pt>
    <dgm:pt modelId="{E8A05B79-4646-4FDA-8A36-EB75F02B9531}">
      <dgm:prSet phldrT="[Text]"/>
      <dgm:spPr/>
      <dgm:t>
        <a:bodyPr/>
        <a:lstStyle/>
        <a:p>
          <a:r>
            <a:rPr lang="en-US" dirty="0"/>
            <a:t>Physiological Symptoms of Trauma</a:t>
          </a:r>
        </a:p>
      </dgm:t>
    </dgm:pt>
    <dgm:pt modelId="{1767E372-4F60-42F4-A169-FAF7F826EC36}" type="parTrans" cxnId="{F5C9FEB7-F784-4276-896F-EE2157962981}">
      <dgm:prSet/>
      <dgm:spPr/>
      <dgm:t>
        <a:bodyPr/>
        <a:lstStyle/>
        <a:p>
          <a:endParaRPr lang="en-US"/>
        </a:p>
      </dgm:t>
    </dgm:pt>
    <dgm:pt modelId="{DC4D5F3C-F4D2-4D2B-8888-0BE3917C439C}" type="sibTrans" cxnId="{F5C9FEB7-F784-4276-896F-EE2157962981}">
      <dgm:prSet/>
      <dgm:spPr/>
      <dgm:t>
        <a:bodyPr/>
        <a:lstStyle/>
        <a:p>
          <a:endParaRPr lang="en-US"/>
        </a:p>
      </dgm:t>
    </dgm:pt>
    <dgm:pt modelId="{BDECAB3D-333A-4A73-A8A8-C603A328367E}">
      <dgm:prSet phldrT="[Text]"/>
      <dgm:spPr/>
      <dgm:t>
        <a:bodyPr/>
        <a:lstStyle/>
        <a:p>
          <a:r>
            <a:rPr lang="en-US" dirty="0"/>
            <a:t>Poor appetite, low weight and digestive problems.  </a:t>
          </a:r>
        </a:p>
      </dgm:t>
    </dgm:pt>
    <dgm:pt modelId="{6FD78BFB-2ACA-4364-B51A-5952DCDB64C7}" type="parTrans" cxnId="{1E3CE283-E06D-4172-8B0F-382BE2B9E03A}">
      <dgm:prSet/>
      <dgm:spPr/>
      <dgm:t>
        <a:bodyPr/>
        <a:lstStyle/>
        <a:p>
          <a:endParaRPr lang="en-US"/>
        </a:p>
      </dgm:t>
    </dgm:pt>
    <dgm:pt modelId="{89ADFF0C-C8C8-47FB-99C6-3531C3189C9F}" type="sibTrans" cxnId="{1E3CE283-E06D-4172-8B0F-382BE2B9E03A}">
      <dgm:prSet/>
      <dgm:spPr/>
      <dgm:t>
        <a:bodyPr/>
        <a:lstStyle/>
        <a:p>
          <a:endParaRPr lang="en-US"/>
        </a:p>
      </dgm:t>
    </dgm:pt>
    <dgm:pt modelId="{4E7622A7-D0F7-4CEB-829B-72827EB1E111}">
      <dgm:prSet phldrT="[Text]"/>
      <dgm:spPr/>
      <dgm:t>
        <a:bodyPr/>
        <a:lstStyle/>
        <a:p>
          <a:r>
            <a:rPr lang="en-US" dirty="0"/>
            <a:t>Poor sleep habits</a:t>
          </a:r>
        </a:p>
      </dgm:t>
    </dgm:pt>
    <dgm:pt modelId="{0D833888-3F06-425F-B412-C7AACD15CFB0}" type="parTrans" cxnId="{12735FAE-A3C0-44A0-8014-916444E2011C}">
      <dgm:prSet/>
      <dgm:spPr/>
      <dgm:t>
        <a:bodyPr/>
        <a:lstStyle/>
        <a:p>
          <a:endParaRPr lang="en-US"/>
        </a:p>
      </dgm:t>
    </dgm:pt>
    <dgm:pt modelId="{F3C27F68-A49E-4C9B-A2E1-E308E1A0781D}" type="sibTrans" cxnId="{12735FAE-A3C0-44A0-8014-916444E2011C}">
      <dgm:prSet/>
      <dgm:spPr/>
      <dgm:t>
        <a:bodyPr/>
        <a:lstStyle/>
        <a:p>
          <a:endParaRPr lang="en-US"/>
        </a:p>
      </dgm:t>
    </dgm:pt>
    <dgm:pt modelId="{E62A7B93-B7BC-4657-B8AB-DE00A56EBAE8}">
      <dgm:prSet phldrT="[Text]"/>
      <dgm:spPr/>
      <dgm:t>
        <a:bodyPr/>
        <a:lstStyle/>
        <a:p>
          <a:r>
            <a:rPr lang="en-US" dirty="0"/>
            <a:t>Memory problems</a:t>
          </a:r>
        </a:p>
      </dgm:t>
    </dgm:pt>
    <dgm:pt modelId="{C7AA2091-8785-46A6-84E4-A306089587B0}" type="parTrans" cxnId="{6504D0D4-DB0A-4B97-8BC3-7379FE1D58B1}">
      <dgm:prSet/>
      <dgm:spPr/>
      <dgm:t>
        <a:bodyPr/>
        <a:lstStyle/>
        <a:p>
          <a:endParaRPr lang="en-US"/>
        </a:p>
      </dgm:t>
    </dgm:pt>
    <dgm:pt modelId="{24542925-98E6-4A6E-ACA7-7F004DC2AADE}" type="sibTrans" cxnId="{6504D0D4-DB0A-4B97-8BC3-7379FE1D58B1}">
      <dgm:prSet/>
      <dgm:spPr/>
      <dgm:t>
        <a:bodyPr/>
        <a:lstStyle/>
        <a:p>
          <a:endParaRPr lang="en-US"/>
        </a:p>
      </dgm:t>
    </dgm:pt>
    <dgm:pt modelId="{5D2E03C5-D201-421A-B0A6-C1115D2E2BDF}">
      <dgm:prSet phldrT="[Text]"/>
      <dgm:spPr/>
      <dgm:t>
        <a:bodyPr/>
        <a:lstStyle/>
        <a:p>
          <a:r>
            <a:rPr lang="en-US" dirty="0"/>
            <a:t>Learning disabilities</a:t>
          </a:r>
        </a:p>
      </dgm:t>
    </dgm:pt>
    <dgm:pt modelId="{9369246D-DB56-4659-B0C3-80887302879D}" type="parTrans" cxnId="{B8F4D640-21B1-4C39-A575-2067A96626CE}">
      <dgm:prSet/>
      <dgm:spPr/>
      <dgm:t>
        <a:bodyPr/>
        <a:lstStyle/>
        <a:p>
          <a:endParaRPr lang="en-US"/>
        </a:p>
      </dgm:t>
    </dgm:pt>
    <dgm:pt modelId="{61A6640D-ED27-4A07-8018-7F5477D521D7}" type="sibTrans" cxnId="{B8F4D640-21B1-4C39-A575-2067A96626CE}">
      <dgm:prSet/>
      <dgm:spPr/>
      <dgm:t>
        <a:bodyPr/>
        <a:lstStyle/>
        <a:p>
          <a:endParaRPr lang="en-US"/>
        </a:p>
      </dgm:t>
    </dgm:pt>
    <dgm:pt modelId="{4E26774B-681E-4E7E-B7C2-E29038FF5CF1}">
      <dgm:prSet phldrT="[Text]"/>
      <dgm:spPr/>
      <dgm:t>
        <a:bodyPr/>
        <a:lstStyle/>
        <a:p>
          <a:r>
            <a:rPr lang="en-US" dirty="0"/>
            <a:t>Poor skill development</a:t>
          </a:r>
        </a:p>
      </dgm:t>
    </dgm:pt>
    <dgm:pt modelId="{51904795-E61F-4349-8653-746A5613F427}" type="parTrans" cxnId="{F38DD688-3424-46A8-B443-605B74FC7D9C}">
      <dgm:prSet/>
      <dgm:spPr/>
      <dgm:t>
        <a:bodyPr/>
        <a:lstStyle/>
        <a:p>
          <a:endParaRPr lang="en-US"/>
        </a:p>
      </dgm:t>
    </dgm:pt>
    <dgm:pt modelId="{190AF487-FCC1-4648-AF62-9DA7B33D1E57}" type="sibTrans" cxnId="{F38DD688-3424-46A8-B443-605B74FC7D9C}">
      <dgm:prSet/>
      <dgm:spPr/>
      <dgm:t>
        <a:bodyPr/>
        <a:lstStyle/>
        <a:p>
          <a:endParaRPr lang="en-US"/>
        </a:p>
      </dgm:t>
    </dgm:pt>
    <dgm:pt modelId="{54A93455-86B0-48CE-93FB-D65216401737}">
      <dgm:prSet phldrT="[Text]"/>
      <dgm:spPr/>
      <dgm:t>
        <a:bodyPr/>
        <a:lstStyle/>
        <a:p>
          <a:endParaRPr lang="en-US" dirty="0"/>
        </a:p>
      </dgm:t>
    </dgm:pt>
    <dgm:pt modelId="{495DB8AD-9F85-484E-ADE6-278D05277530}" type="parTrans" cxnId="{EB3F724E-8832-46E7-AD6F-D95531FF0D4E}">
      <dgm:prSet/>
      <dgm:spPr/>
      <dgm:t>
        <a:bodyPr/>
        <a:lstStyle/>
        <a:p>
          <a:endParaRPr lang="en-US"/>
        </a:p>
      </dgm:t>
    </dgm:pt>
    <dgm:pt modelId="{938E1430-185F-43E5-94FA-477F330AAC49}" type="sibTrans" cxnId="{EB3F724E-8832-46E7-AD6F-D95531FF0D4E}">
      <dgm:prSet/>
      <dgm:spPr/>
      <dgm:t>
        <a:bodyPr/>
        <a:lstStyle/>
        <a:p>
          <a:endParaRPr lang="en-US"/>
        </a:p>
      </dgm:t>
    </dgm:pt>
    <dgm:pt modelId="{99674B3E-8F56-4463-8ACB-01A42859C007}">
      <dgm:prSet phldrT="[Text]"/>
      <dgm:spPr/>
      <dgm:t>
        <a:bodyPr/>
        <a:lstStyle/>
        <a:p>
          <a:r>
            <a:rPr lang="en-US" dirty="0"/>
            <a:t>Aggressive behavior</a:t>
          </a:r>
        </a:p>
      </dgm:t>
    </dgm:pt>
    <dgm:pt modelId="{AF0E3C18-581A-4D84-AC98-492F787C7A7B}" type="parTrans" cxnId="{8A17DD02-B513-460C-8DD0-9F6612F139B7}">
      <dgm:prSet/>
      <dgm:spPr/>
      <dgm:t>
        <a:bodyPr/>
        <a:lstStyle/>
        <a:p>
          <a:endParaRPr lang="en-US"/>
        </a:p>
      </dgm:t>
    </dgm:pt>
    <dgm:pt modelId="{3CA909E5-E9ED-4A70-A3EB-D1C7060493A3}" type="sibTrans" cxnId="{8A17DD02-B513-460C-8DD0-9F6612F139B7}">
      <dgm:prSet/>
      <dgm:spPr/>
      <dgm:t>
        <a:bodyPr/>
        <a:lstStyle/>
        <a:p>
          <a:endParaRPr lang="en-US"/>
        </a:p>
      </dgm:t>
    </dgm:pt>
    <dgm:pt modelId="{B14892AF-80A7-4C0B-AEE7-7321888AD7FA}">
      <dgm:prSet phldrT="[Text]"/>
      <dgm:spPr/>
      <dgm:t>
        <a:bodyPr/>
        <a:lstStyle/>
        <a:p>
          <a:r>
            <a:rPr lang="en-US" dirty="0"/>
            <a:t>Act out in social situations</a:t>
          </a:r>
        </a:p>
      </dgm:t>
    </dgm:pt>
    <dgm:pt modelId="{582178AC-05D0-480F-8AE8-5AECBE24242D}" type="parTrans" cxnId="{C047D2F0-5617-4008-8E2B-BD38679AB17A}">
      <dgm:prSet/>
      <dgm:spPr/>
      <dgm:t>
        <a:bodyPr/>
        <a:lstStyle/>
        <a:p>
          <a:endParaRPr lang="en-US"/>
        </a:p>
      </dgm:t>
    </dgm:pt>
    <dgm:pt modelId="{207C977C-BE69-4042-ACA1-0C2263343BDC}" type="sibTrans" cxnId="{C047D2F0-5617-4008-8E2B-BD38679AB17A}">
      <dgm:prSet/>
      <dgm:spPr/>
      <dgm:t>
        <a:bodyPr/>
        <a:lstStyle/>
        <a:p>
          <a:endParaRPr lang="en-US"/>
        </a:p>
      </dgm:t>
    </dgm:pt>
    <dgm:pt modelId="{309E63EE-3748-4A24-B5B0-6BE5721AB143}">
      <dgm:prSet phldrT="[Text]"/>
      <dgm:spPr/>
      <dgm:t>
        <a:bodyPr/>
        <a:lstStyle/>
        <a:p>
          <a:r>
            <a:rPr lang="en-US" dirty="0"/>
            <a:t>Verbally abusive </a:t>
          </a:r>
        </a:p>
      </dgm:t>
    </dgm:pt>
    <dgm:pt modelId="{85F5DD0F-3D37-481A-B7B5-7672DCC0DE53}" type="parTrans" cxnId="{219F7253-5302-4D91-A2C4-2366D45B8766}">
      <dgm:prSet/>
      <dgm:spPr/>
      <dgm:t>
        <a:bodyPr/>
        <a:lstStyle/>
        <a:p>
          <a:endParaRPr lang="en-US"/>
        </a:p>
      </dgm:t>
    </dgm:pt>
    <dgm:pt modelId="{7E91A8C0-21EB-47E8-B94A-C7D6E38739F3}" type="sibTrans" cxnId="{219F7253-5302-4D91-A2C4-2366D45B8766}">
      <dgm:prSet/>
      <dgm:spPr/>
      <dgm:t>
        <a:bodyPr/>
        <a:lstStyle/>
        <a:p>
          <a:endParaRPr lang="en-US"/>
        </a:p>
      </dgm:t>
    </dgm:pt>
    <dgm:pt modelId="{EDDDDD65-DB4F-4E8E-8719-3287FF4659C3}">
      <dgm:prSet phldrT="[Text]"/>
      <dgm:spPr/>
      <dgm:t>
        <a:bodyPr/>
        <a:lstStyle/>
        <a:p>
          <a:r>
            <a:rPr lang="en-US" dirty="0"/>
            <a:t>Startle easily </a:t>
          </a:r>
        </a:p>
      </dgm:t>
    </dgm:pt>
    <dgm:pt modelId="{C4287BAE-7F32-4B1E-918A-47B4EAA3629F}" type="parTrans" cxnId="{4476A84E-2E88-44BE-BE56-7AA17EAADDA6}">
      <dgm:prSet/>
      <dgm:spPr/>
      <dgm:t>
        <a:bodyPr/>
        <a:lstStyle/>
        <a:p>
          <a:endParaRPr lang="en-US"/>
        </a:p>
      </dgm:t>
    </dgm:pt>
    <dgm:pt modelId="{F6E74663-B5D4-44AC-BF1F-7701ACF9928D}" type="sibTrans" cxnId="{4476A84E-2E88-44BE-BE56-7AA17EAADDA6}">
      <dgm:prSet/>
      <dgm:spPr/>
      <dgm:t>
        <a:bodyPr/>
        <a:lstStyle/>
        <a:p>
          <a:endParaRPr lang="en-US"/>
        </a:p>
      </dgm:t>
    </dgm:pt>
    <dgm:pt modelId="{EAFBA697-37BD-4D2C-BE8B-2AD8ABF74B9F}">
      <dgm:prSet phldrT="[Text]"/>
      <dgm:spPr/>
      <dgm:t>
        <a:bodyPr/>
        <a:lstStyle/>
        <a:p>
          <a:r>
            <a:rPr lang="en-US" dirty="0"/>
            <a:t>Unable to trust others or make friends</a:t>
          </a:r>
        </a:p>
      </dgm:t>
    </dgm:pt>
    <dgm:pt modelId="{BF04776C-5752-46E9-A3E2-09C2BF19592E}" type="parTrans" cxnId="{F1E93802-92E6-44B0-9455-58BC3BB9A81E}">
      <dgm:prSet/>
      <dgm:spPr/>
      <dgm:t>
        <a:bodyPr/>
        <a:lstStyle/>
        <a:p>
          <a:endParaRPr lang="en-US"/>
        </a:p>
      </dgm:t>
    </dgm:pt>
    <dgm:pt modelId="{BFEE5DC4-EA24-4731-845E-76D1FF32DE0B}" type="sibTrans" cxnId="{F1E93802-92E6-44B0-9455-58BC3BB9A81E}">
      <dgm:prSet/>
      <dgm:spPr/>
      <dgm:t>
        <a:bodyPr/>
        <a:lstStyle/>
        <a:p>
          <a:endParaRPr lang="en-US"/>
        </a:p>
      </dgm:t>
    </dgm:pt>
    <dgm:pt modelId="{1BA82CEC-0F01-4FA5-8854-7259B4D467B8}">
      <dgm:prSet phldrT="[Text]"/>
      <dgm:spPr/>
      <dgm:t>
        <a:bodyPr/>
        <a:lstStyle/>
        <a:p>
          <a:r>
            <a:rPr lang="en-US" dirty="0"/>
            <a:t>Believe they are to blame</a:t>
          </a:r>
        </a:p>
      </dgm:t>
    </dgm:pt>
    <dgm:pt modelId="{93543323-E872-4598-BEC4-7B4DD515F34B}" type="parTrans" cxnId="{45969DB5-26BA-4411-93E5-91558F8CDC49}">
      <dgm:prSet/>
      <dgm:spPr/>
      <dgm:t>
        <a:bodyPr/>
        <a:lstStyle/>
        <a:p>
          <a:endParaRPr lang="en-US"/>
        </a:p>
      </dgm:t>
    </dgm:pt>
    <dgm:pt modelId="{33A5A6A2-0341-4435-B862-763924849F22}" type="sibTrans" cxnId="{45969DB5-26BA-4411-93E5-91558F8CDC49}">
      <dgm:prSet/>
      <dgm:spPr/>
      <dgm:t>
        <a:bodyPr/>
        <a:lstStyle/>
        <a:p>
          <a:endParaRPr lang="en-US"/>
        </a:p>
      </dgm:t>
    </dgm:pt>
    <dgm:pt modelId="{0619DF5A-1FBA-4AB9-95FF-FE4088CBBB66}">
      <dgm:prSet phldrT="[Text]"/>
      <dgm:spPr/>
      <dgm:t>
        <a:bodyPr/>
        <a:lstStyle/>
        <a:p>
          <a:r>
            <a:rPr lang="en-US" dirty="0"/>
            <a:t>Fearful &amp; Anxious </a:t>
          </a:r>
        </a:p>
      </dgm:t>
    </dgm:pt>
    <dgm:pt modelId="{94DE0353-E7D1-4FCA-960E-9F436D23176E}" type="parTrans" cxnId="{67D74247-946A-4D72-924D-103FB5BE8E0F}">
      <dgm:prSet/>
      <dgm:spPr/>
      <dgm:t>
        <a:bodyPr/>
        <a:lstStyle/>
        <a:p>
          <a:endParaRPr lang="en-US"/>
        </a:p>
      </dgm:t>
    </dgm:pt>
    <dgm:pt modelId="{A1D98045-0F3D-4328-B0B1-1536183AFA0F}" type="sibTrans" cxnId="{67D74247-946A-4D72-924D-103FB5BE8E0F}">
      <dgm:prSet/>
      <dgm:spPr/>
      <dgm:t>
        <a:bodyPr/>
        <a:lstStyle/>
        <a:p>
          <a:endParaRPr lang="en-US"/>
        </a:p>
      </dgm:t>
    </dgm:pt>
    <dgm:pt modelId="{45C6FB07-DB6E-4F75-8ED5-8846B4CB22D7}">
      <dgm:prSet phldrT="[Text]"/>
      <dgm:spPr/>
      <dgm:t>
        <a:bodyPr/>
        <a:lstStyle/>
        <a:p>
          <a:r>
            <a:rPr lang="en-US" dirty="0"/>
            <a:t>Withdrawn </a:t>
          </a:r>
        </a:p>
      </dgm:t>
    </dgm:pt>
    <dgm:pt modelId="{E86F757F-F4F1-45B5-80BB-4BFE6228A89C}" type="parTrans" cxnId="{0167EC48-2CB5-42C2-9CB1-3999491D0FA1}">
      <dgm:prSet/>
      <dgm:spPr/>
      <dgm:t>
        <a:bodyPr/>
        <a:lstStyle/>
        <a:p>
          <a:endParaRPr lang="en-US"/>
        </a:p>
      </dgm:t>
    </dgm:pt>
    <dgm:pt modelId="{51895FD1-DCEC-46AA-A418-1EF9263CD128}" type="sibTrans" cxnId="{0167EC48-2CB5-42C2-9CB1-3999491D0FA1}">
      <dgm:prSet/>
      <dgm:spPr/>
      <dgm:t>
        <a:bodyPr/>
        <a:lstStyle/>
        <a:p>
          <a:endParaRPr lang="en-US"/>
        </a:p>
      </dgm:t>
    </dgm:pt>
    <dgm:pt modelId="{826A63FE-5B0B-4C5C-99C5-1E8DC2573F9D}">
      <dgm:prSet phldrT="[Text]"/>
      <dgm:spPr/>
      <dgm:t>
        <a:bodyPr/>
        <a:lstStyle/>
        <a:p>
          <a:r>
            <a:rPr lang="en-US" dirty="0"/>
            <a:t>Lack self confidence</a:t>
          </a:r>
        </a:p>
      </dgm:t>
    </dgm:pt>
    <dgm:pt modelId="{FE636A2E-3279-412F-867E-AD57DAD558D3}" type="parTrans" cxnId="{7D9E1F6B-DCD0-4B62-8BB7-DE8169256A40}">
      <dgm:prSet/>
      <dgm:spPr/>
      <dgm:t>
        <a:bodyPr/>
        <a:lstStyle/>
        <a:p>
          <a:endParaRPr lang="en-US"/>
        </a:p>
      </dgm:t>
    </dgm:pt>
    <dgm:pt modelId="{0D339B58-3A40-4F60-8059-2199DDCA75F8}" type="sibTrans" cxnId="{7D9E1F6B-DCD0-4B62-8BB7-DE8169256A40}">
      <dgm:prSet/>
      <dgm:spPr/>
      <dgm:t>
        <a:bodyPr/>
        <a:lstStyle/>
        <a:p>
          <a:endParaRPr lang="en-US"/>
        </a:p>
      </dgm:t>
    </dgm:pt>
    <dgm:pt modelId="{F1C8FC43-9154-4A37-B8C5-EB078166FB86}">
      <dgm:prSet phldrT="[Text]"/>
      <dgm:spPr/>
      <dgm:t>
        <a:bodyPr/>
        <a:lstStyle/>
        <a:p>
          <a:r>
            <a:rPr lang="en-US" dirty="0"/>
            <a:t>Stomachaches and headaches </a:t>
          </a:r>
        </a:p>
      </dgm:t>
    </dgm:pt>
    <dgm:pt modelId="{BD44A15D-A5F5-4FEB-8F95-645F8C4CCEBE}" type="parTrans" cxnId="{EF00B68A-4E1A-46F4-8880-EDE41048C92F}">
      <dgm:prSet/>
      <dgm:spPr/>
      <dgm:t>
        <a:bodyPr/>
        <a:lstStyle/>
        <a:p>
          <a:endParaRPr lang="en-US"/>
        </a:p>
      </dgm:t>
    </dgm:pt>
    <dgm:pt modelId="{9D572DE5-2A59-41EA-81A3-C13E3F552ED4}" type="sibTrans" cxnId="{EF00B68A-4E1A-46F4-8880-EDE41048C92F}">
      <dgm:prSet/>
      <dgm:spPr/>
      <dgm:t>
        <a:bodyPr/>
        <a:lstStyle/>
        <a:p>
          <a:endParaRPr lang="en-US"/>
        </a:p>
      </dgm:t>
    </dgm:pt>
    <dgm:pt modelId="{767DCCD0-F066-4997-B271-439593541CCE}">
      <dgm:prSet phldrT="[Text]"/>
      <dgm:spPr/>
      <dgm:t>
        <a:bodyPr/>
        <a:lstStyle/>
        <a:p>
          <a:r>
            <a:rPr lang="en-US" dirty="0"/>
            <a:t>Nightmares, trouble sleeping.  </a:t>
          </a:r>
        </a:p>
      </dgm:t>
    </dgm:pt>
    <dgm:pt modelId="{7538D0F1-FD0F-476E-A94E-4016A3426942}" type="parTrans" cxnId="{95AB2022-8F4F-4E3E-A887-4AC11BBF661C}">
      <dgm:prSet/>
      <dgm:spPr/>
      <dgm:t>
        <a:bodyPr/>
        <a:lstStyle/>
        <a:p>
          <a:endParaRPr lang="en-US"/>
        </a:p>
      </dgm:t>
    </dgm:pt>
    <dgm:pt modelId="{A554A1F7-EE08-40C2-BE26-01D9F11BCCE1}" type="sibTrans" cxnId="{95AB2022-8F4F-4E3E-A887-4AC11BBF661C}">
      <dgm:prSet/>
      <dgm:spPr/>
      <dgm:t>
        <a:bodyPr/>
        <a:lstStyle/>
        <a:p>
          <a:endParaRPr lang="en-US"/>
        </a:p>
      </dgm:t>
    </dgm:pt>
    <dgm:pt modelId="{FC5A4D15-95CA-4C9D-9C69-B2C4B0782963}">
      <dgm:prSet phldrT="[Text]"/>
      <dgm:spPr/>
      <dgm:t>
        <a:bodyPr/>
        <a:lstStyle/>
        <a:p>
          <a:r>
            <a:rPr lang="en-US" dirty="0"/>
            <a:t>Wet the bed after being potty training </a:t>
          </a:r>
        </a:p>
      </dgm:t>
    </dgm:pt>
    <dgm:pt modelId="{E9CA40A3-8A08-42CE-B341-6FFEF5A958B5}" type="parTrans" cxnId="{7ECA0752-393F-4E64-AA92-D8390EB5B374}">
      <dgm:prSet/>
      <dgm:spPr/>
      <dgm:t>
        <a:bodyPr/>
        <a:lstStyle/>
        <a:p>
          <a:endParaRPr lang="en-US"/>
        </a:p>
      </dgm:t>
    </dgm:pt>
    <dgm:pt modelId="{CBF81307-E6A5-4575-AE89-85EF9DC81C91}" type="sibTrans" cxnId="{7ECA0752-393F-4E64-AA92-D8390EB5B374}">
      <dgm:prSet/>
      <dgm:spPr/>
      <dgm:t>
        <a:bodyPr/>
        <a:lstStyle/>
        <a:p>
          <a:endParaRPr lang="en-US"/>
        </a:p>
      </dgm:t>
    </dgm:pt>
    <dgm:pt modelId="{345ED415-5FA5-48C2-BC23-36AD3725E274}">
      <dgm:prSet phldrT="[Text]"/>
      <dgm:spPr/>
      <dgm:t>
        <a:bodyPr/>
        <a:lstStyle/>
        <a:p>
          <a:endParaRPr lang="en-US" dirty="0"/>
        </a:p>
      </dgm:t>
    </dgm:pt>
    <dgm:pt modelId="{AB38902E-50A0-4C73-9015-2F53EE7BC400}" type="parTrans" cxnId="{3EB6F796-CCE4-4A55-9243-F49D3CD14E55}">
      <dgm:prSet/>
      <dgm:spPr/>
      <dgm:t>
        <a:bodyPr/>
        <a:lstStyle/>
        <a:p>
          <a:endParaRPr lang="en-US"/>
        </a:p>
      </dgm:t>
    </dgm:pt>
    <dgm:pt modelId="{C4CB6177-B9C5-49F5-9B4A-96C6334A94DD}" type="sibTrans" cxnId="{3EB6F796-CCE4-4A55-9243-F49D3CD14E55}">
      <dgm:prSet/>
      <dgm:spPr/>
      <dgm:t>
        <a:bodyPr/>
        <a:lstStyle/>
        <a:p>
          <a:endParaRPr lang="en-US"/>
        </a:p>
      </dgm:t>
    </dgm:pt>
    <dgm:pt modelId="{BC950F53-E445-4BF0-B92E-C7DBB0B76DEE}">
      <dgm:prSet phldrT="[Text]"/>
      <dgm:spPr/>
      <dgm:t>
        <a:bodyPr/>
        <a:lstStyle/>
        <a:p>
          <a:r>
            <a:rPr lang="en-US" dirty="0"/>
            <a:t>Poor decision making, impulsivity</a:t>
          </a:r>
        </a:p>
      </dgm:t>
    </dgm:pt>
    <dgm:pt modelId="{6BE3A7B1-1076-4856-8B47-2323CAE42EDF}" type="parTrans" cxnId="{048D568D-D15C-4CC7-ACED-A83FE2AF057D}">
      <dgm:prSet/>
      <dgm:spPr/>
      <dgm:t>
        <a:bodyPr/>
        <a:lstStyle/>
        <a:p>
          <a:endParaRPr lang="en-US"/>
        </a:p>
      </dgm:t>
    </dgm:pt>
    <dgm:pt modelId="{5B3E420E-65C2-4D99-8861-CC45FA7801C3}" type="sibTrans" cxnId="{048D568D-D15C-4CC7-ACED-A83FE2AF057D}">
      <dgm:prSet/>
      <dgm:spPr/>
      <dgm:t>
        <a:bodyPr/>
        <a:lstStyle/>
        <a:p>
          <a:endParaRPr lang="en-US"/>
        </a:p>
      </dgm:t>
    </dgm:pt>
    <dgm:pt modelId="{AEC1618F-BF0C-4A4C-9303-92B71DCFD8DD}">
      <dgm:prSet phldrT="[Text]"/>
      <dgm:spPr/>
      <dgm:t>
        <a:bodyPr/>
        <a:lstStyle/>
        <a:p>
          <a:r>
            <a:rPr lang="en-US" dirty="0"/>
            <a:t>Disorganized 	</a:t>
          </a:r>
        </a:p>
      </dgm:t>
    </dgm:pt>
    <dgm:pt modelId="{A13EFE67-1EE5-4870-B258-179F3F38DD54}" type="parTrans" cxnId="{02A4261C-A2D8-47A4-A19D-52AE70020B98}">
      <dgm:prSet/>
      <dgm:spPr/>
      <dgm:t>
        <a:bodyPr/>
        <a:lstStyle/>
        <a:p>
          <a:endParaRPr lang="en-US"/>
        </a:p>
      </dgm:t>
    </dgm:pt>
    <dgm:pt modelId="{7C304EF1-2870-4837-884A-48D23EB5270C}" type="sibTrans" cxnId="{02A4261C-A2D8-47A4-A19D-52AE70020B98}">
      <dgm:prSet/>
      <dgm:spPr/>
      <dgm:t>
        <a:bodyPr/>
        <a:lstStyle/>
        <a:p>
          <a:endParaRPr lang="en-US"/>
        </a:p>
      </dgm:t>
    </dgm:pt>
    <dgm:pt modelId="{6A0896B4-CF21-4EB3-BA39-3880A56AC2A1}">
      <dgm:prSet phldrT="[Text]"/>
      <dgm:spPr/>
      <dgm:t>
        <a:bodyPr/>
        <a:lstStyle/>
        <a:p>
          <a:r>
            <a:rPr lang="en-US" dirty="0"/>
            <a:t>Hyperactivity </a:t>
          </a:r>
        </a:p>
      </dgm:t>
    </dgm:pt>
    <dgm:pt modelId="{6FB363B6-D768-4648-9049-E818A54256F2}" type="parTrans" cxnId="{D7B08E18-5047-4F2F-B35D-0F212AACFC7B}">
      <dgm:prSet/>
      <dgm:spPr/>
      <dgm:t>
        <a:bodyPr/>
        <a:lstStyle/>
        <a:p>
          <a:endParaRPr lang="en-US"/>
        </a:p>
      </dgm:t>
    </dgm:pt>
    <dgm:pt modelId="{27B5E8B7-4EDF-4A25-A0D3-F19D749707C2}" type="sibTrans" cxnId="{D7B08E18-5047-4F2F-B35D-0F212AACFC7B}">
      <dgm:prSet/>
      <dgm:spPr/>
      <dgm:t>
        <a:bodyPr/>
        <a:lstStyle/>
        <a:p>
          <a:endParaRPr lang="en-US"/>
        </a:p>
      </dgm:t>
    </dgm:pt>
    <dgm:pt modelId="{9433ADAB-3DF2-445C-A814-9E2EB4F3EB3D}">
      <dgm:prSet phldrT="[Text]"/>
      <dgm:spPr/>
      <dgm:t>
        <a:bodyPr/>
        <a:lstStyle/>
        <a:p>
          <a:r>
            <a:rPr lang="en-US" dirty="0"/>
            <a:t>Lying, stealing, defiant, disrespectful</a:t>
          </a:r>
        </a:p>
      </dgm:t>
    </dgm:pt>
    <dgm:pt modelId="{D8AB833D-680E-46FF-99D1-1606A73AFDBB}" type="parTrans" cxnId="{9B74F3FD-1FC7-44AD-AE31-82B4E2A7F915}">
      <dgm:prSet/>
      <dgm:spPr/>
      <dgm:t>
        <a:bodyPr/>
        <a:lstStyle/>
        <a:p>
          <a:endParaRPr lang="en-US"/>
        </a:p>
      </dgm:t>
    </dgm:pt>
    <dgm:pt modelId="{271CB523-FCB9-4532-B5C0-31EAF62607DA}" type="sibTrans" cxnId="{9B74F3FD-1FC7-44AD-AE31-82B4E2A7F915}">
      <dgm:prSet/>
      <dgm:spPr/>
      <dgm:t>
        <a:bodyPr/>
        <a:lstStyle/>
        <a:p>
          <a:endParaRPr lang="en-US"/>
        </a:p>
      </dgm:t>
    </dgm:pt>
    <dgm:pt modelId="{DF3EAF4C-D525-4A8B-802F-C440CA4F49DE}">
      <dgm:prSet phldrT="[Text]"/>
      <dgm:spPr/>
      <dgm:t>
        <a:bodyPr/>
        <a:lstStyle/>
        <a:p>
          <a:r>
            <a:rPr lang="en-US" dirty="0"/>
            <a:t>Attachment difficulties</a:t>
          </a:r>
        </a:p>
      </dgm:t>
    </dgm:pt>
    <dgm:pt modelId="{639E2B64-24D2-4630-9811-0ACBBADB33FC}" type="parTrans" cxnId="{9B73D4CA-8881-4AAE-AACB-077C949567CF}">
      <dgm:prSet/>
      <dgm:spPr/>
      <dgm:t>
        <a:bodyPr/>
        <a:lstStyle/>
        <a:p>
          <a:endParaRPr lang="en-US"/>
        </a:p>
      </dgm:t>
    </dgm:pt>
    <dgm:pt modelId="{C9B6759C-0192-4249-9484-F77582F17630}" type="sibTrans" cxnId="{9B73D4CA-8881-4AAE-AACB-077C949567CF}">
      <dgm:prSet/>
      <dgm:spPr/>
      <dgm:t>
        <a:bodyPr/>
        <a:lstStyle/>
        <a:p>
          <a:endParaRPr lang="en-US"/>
        </a:p>
      </dgm:t>
    </dgm:pt>
    <dgm:pt modelId="{7A8CFA0C-FDA3-4D2D-B2AD-6C8AF5E7E7FF}">
      <dgm:prSet phldrT="[Text]"/>
      <dgm:spPr/>
      <dgm:t>
        <a:bodyPr/>
        <a:lstStyle/>
        <a:p>
          <a:r>
            <a:rPr lang="en-US" dirty="0"/>
            <a:t>Poor abstract thinking</a:t>
          </a:r>
        </a:p>
      </dgm:t>
    </dgm:pt>
    <dgm:pt modelId="{A693ADDE-A75B-42A8-A975-AF8353B60E38}" type="parTrans" cxnId="{33BBBC4E-F475-4BB4-A4A7-642033941AC3}">
      <dgm:prSet/>
      <dgm:spPr/>
      <dgm:t>
        <a:bodyPr/>
        <a:lstStyle/>
        <a:p>
          <a:endParaRPr lang="en-US"/>
        </a:p>
      </dgm:t>
    </dgm:pt>
    <dgm:pt modelId="{724AFA1E-EBC8-4F06-96D5-62F8B9BB814A}" type="sibTrans" cxnId="{33BBBC4E-F475-4BB4-A4A7-642033941AC3}">
      <dgm:prSet/>
      <dgm:spPr/>
      <dgm:t>
        <a:bodyPr/>
        <a:lstStyle/>
        <a:p>
          <a:endParaRPr lang="en-US"/>
        </a:p>
      </dgm:t>
    </dgm:pt>
    <dgm:pt modelId="{7CD4B396-E3D9-4D23-BDD9-537E02D0C3FF}">
      <dgm:prSet phldrT="[Text]"/>
      <dgm:spPr/>
      <dgm:t>
        <a:bodyPr/>
        <a:lstStyle/>
        <a:p>
          <a:r>
            <a:rPr lang="en-US" dirty="0"/>
            <a:t>Unable to identify and understand own feelings</a:t>
          </a:r>
        </a:p>
      </dgm:t>
    </dgm:pt>
    <dgm:pt modelId="{092AE4B8-ECBC-4C29-A68B-A27E777A75FD}" type="parTrans" cxnId="{D9C5B466-47D8-4DD0-9248-5DFFA153A8FC}">
      <dgm:prSet/>
      <dgm:spPr/>
      <dgm:t>
        <a:bodyPr/>
        <a:lstStyle/>
        <a:p>
          <a:endParaRPr lang="en-US"/>
        </a:p>
      </dgm:t>
    </dgm:pt>
    <dgm:pt modelId="{DEA5CD13-340E-4730-8A1C-97859946B675}" type="sibTrans" cxnId="{D9C5B466-47D8-4DD0-9248-5DFFA153A8FC}">
      <dgm:prSet/>
      <dgm:spPr/>
      <dgm:t>
        <a:bodyPr/>
        <a:lstStyle/>
        <a:p>
          <a:endParaRPr lang="en-US"/>
        </a:p>
      </dgm:t>
    </dgm:pt>
    <dgm:pt modelId="{AC4ABF7D-BFF6-42A2-969A-2AFE72D8A0AD}">
      <dgm:prSet phldrT="[Text]"/>
      <dgm:spPr/>
      <dgm:t>
        <a:bodyPr/>
        <a:lstStyle/>
        <a:p>
          <a:r>
            <a:rPr lang="en-US" dirty="0"/>
            <a:t>Food issues:  hoarding and gorging </a:t>
          </a:r>
        </a:p>
      </dgm:t>
    </dgm:pt>
    <dgm:pt modelId="{19FCBF30-0292-4AE8-BEF2-6AFAF248A827}" type="parTrans" cxnId="{77C9DAF6-3EA6-41AA-A0A8-92716DA3A9D2}">
      <dgm:prSet/>
      <dgm:spPr/>
      <dgm:t>
        <a:bodyPr/>
        <a:lstStyle/>
        <a:p>
          <a:endParaRPr lang="en-US"/>
        </a:p>
      </dgm:t>
    </dgm:pt>
    <dgm:pt modelId="{0C586BFF-E337-4A03-9F2D-F70AFBAB095D}" type="sibTrans" cxnId="{77C9DAF6-3EA6-41AA-A0A8-92716DA3A9D2}">
      <dgm:prSet/>
      <dgm:spPr/>
      <dgm:t>
        <a:bodyPr/>
        <a:lstStyle/>
        <a:p>
          <a:endParaRPr lang="en-US"/>
        </a:p>
      </dgm:t>
    </dgm:pt>
    <dgm:pt modelId="{32FCCF0C-AEC6-4F55-9FC2-F1B4A88A8A20}">
      <dgm:prSet/>
      <dgm:spPr/>
      <dgm:t>
        <a:bodyPr/>
        <a:lstStyle/>
        <a:p>
          <a:pPr algn="ctr"/>
          <a:r>
            <a:rPr lang="en-US" dirty="0"/>
            <a:t>Common Diagnosis</a:t>
          </a:r>
        </a:p>
      </dgm:t>
    </dgm:pt>
    <dgm:pt modelId="{989A618B-46F7-41AC-90F7-6CC3492E12F2}" type="parTrans" cxnId="{EE73CE16-EF82-46F6-A839-95EE2157D7E9}">
      <dgm:prSet/>
      <dgm:spPr/>
      <dgm:t>
        <a:bodyPr/>
        <a:lstStyle/>
        <a:p>
          <a:endParaRPr lang="en-US"/>
        </a:p>
      </dgm:t>
    </dgm:pt>
    <dgm:pt modelId="{067BD31E-166B-4D64-8B31-F054418B9F5C}" type="sibTrans" cxnId="{EE73CE16-EF82-46F6-A839-95EE2157D7E9}">
      <dgm:prSet/>
      <dgm:spPr/>
      <dgm:t>
        <a:bodyPr/>
        <a:lstStyle/>
        <a:p>
          <a:endParaRPr lang="en-US"/>
        </a:p>
      </dgm:t>
    </dgm:pt>
    <dgm:pt modelId="{AA88479B-264C-4505-9D31-DC40070FE252}">
      <dgm:prSet/>
      <dgm:spPr/>
      <dgm:t>
        <a:bodyPr/>
        <a:lstStyle/>
        <a:p>
          <a:r>
            <a:rPr lang="en-US" dirty="0"/>
            <a:t>Reactive Attachment Disorder (RAD)</a:t>
          </a:r>
        </a:p>
      </dgm:t>
    </dgm:pt>
    <dgm:pt modelId="{1DA3526A-FD3C-415B-BB92-649DFAB9EDF2}" type="parTrans" cxnId="{4C0CBB83-3819-4D7A-8C72-91F73690D711}">
      <dgm:prSet/>
      <dgm:spPr/>
      <dgm:t>
        <a:bodyPr/>
        <a:lstStyle/>
        <a:p>
          <a:endParaRPr lang="en-US"/>
        </a:p>
      </dgm:t>
    </dgm:pt>
    <dgm:pt modelId="{2788CF46-FC58-4954-9DD4-9783BCBF4A30}" type="sibTrans" cxnId="{4C0CBB83-3819-4D7A-8C72-91F73690D711}">
      <dgm:prSet/>
      <dgm:spPr/>
      <dgm:t>
        <a:bodyPr/>
        <a:lstStyle/>
        <a:p>
          <a:endParaRPr lang="en-US"/>
        </a:p>
      </dgm:t>
    </dgm:pt>
    <dgm:pt modelId="{DBE283DA-5F04-4E94-B68D-CDA6DD97DED6}">
      <dgm:prSet/>
      <dgm:spPr/>
      <dgm:t>
        <a:bodyPr/>
        <a:lstStyle/>
        <a:p>
          <a:r>
            <a:rPr lang="en-US" dirty="0"/>
            <a:t>Depression</a:t>
          </a:r>
        </a:p>
      </dgm:t>
    </dgm:pt>
    <dgm:pt modelId="{BBDD6F09-7A72-4761-97A5-52ABC6EC2F5C}" type="parTrans" cxnId="{7C13F408-F654-4FDE-A8AB-1FC4D14E5B8D}">
      <dgm:prSet/>
      <dgm:spPr/>
      <dgm:t>
        <a:bodyPr/>
        <a:lstStyle/>
        <a:p>
          <a:endParaRPr lang="en-US"/>
        </a:p>
      </dgm:t>
    </dgm:pt>
    <dgm:pt modelId="{9C7FCE31-0FAD-4B34-9FEE-9E64F409384D}" type="sibTrans" cxnId="{7C13F408-F654-4FDE-A8AB-1FC4D14E5B8D}">
      <dgm:prSet/>
      <dgm:spPr/>
      <dgm:t>
        <a:bodyPr/>
        <a:lstStyle/>
        <a:p>
          <a:endParaRPr lang="en-US"/>
        </a:p>
      </dgm:t>
    </dgm:pt>
    <dgm:pt modelId="{33EA5CD3-C6CD-4B5C-9D71-4CB41B0394EA}">
      <dgm:prSet/>
      <dgm:spPr/>
      <dgm:t>
        <a:bodyPr/>
        <a:lstStyle/>
        <a:p>
          <a:r>
            <a:rPr lang="en-US" dirty="0"/>
            <a:t>Bipolar Disorder</a:t>
          </a:r>
        </a:p>
      </dgm:t>
    </dgm:pt>
    <dgm:pt modelId="{C6C84CF4-9355-41EF-88F9-A138F1185FEC}" type="parTrans" cxnId="{4705EE9A-CCF4-4218-99BC-C5081EEA76D2}">
      <dgm:prSet/>
      <dgm:spPr/>
      <dgm:t>
        <a:bodyPr/>
        <a:lstStyle/>
        <a:p>
          <a:endParaRPr lang="en-US"/>
        </a:p>
      </dgm:t>
    </dgm:pt>
    <dgm:pt modelId="{8DCEBED8-6761-450E-BD32-4A3ED52A746D}" type="sibTrans" cxnId="{4705EE9A-CCF4-4218-99BC-C5081EEA76D2}">
      <dgm:prSet/>
      <dgm:spPr/>
      <dgm:t>
        <a:bodyPr/>
        <a:lstStyle/>
        <a:p>
          <a:endParaRPr lang="en-US"/>
        </a:p>
      </dgm:t>
    </dgm:pt>
    <dgm:pt modelId="{5753EC5A-E727-48C1-84B0-C076BECA0461}">
      <dgm:prSet/>
      <dgm:spPr/>
      <dgm:t>
        <a:bodyPr/>
        <a:lstStyle/>
        <a:p>
          <a:r>
            <a:rPr lang="en-US" dirty="0"/>
            <a:t>Post Traumatic Stress Disorder (PTSD)</a:t>
          </a:r>
        </a:p>
      </dgm:t>
    </dgm:pt>
    <dgm:pt modelId="{FFD7B443-0722-4CFA-9EBD-DD426EEB838A}" type="parTrans" cxnId="{F1C14403-DEEB-4D41-898B-9EB19B6575FD}">
      <dgm:prSet/>
      <dgm:spPr/>
      <dgm:t>
        <a:bodyPr/>
        <a:lstStyle/>
        <a:p>
          <a:endParaRPr lang="en-US"/>
        </a:p>
      </dgm:t>
    </dgm:pt>
    <dgm:pt modelId="{C8121EE0-8EC1-4095-92DA-DD2F5C90FE7D}" type="sibTrans" cxnId="{F1C14403-DEEB-4D41-898B-9EB19B6575FD}">
      <dgm:prSet/>
      <dgm:spPr/>
      <dgm:t>
        <a:bodyPr/>
        <a:lstStyle/>
        <a:p>
          <a:endParaRPr lang="en-US"/>
        </a:p>
      </dgm:t>
    </dgm:pt>
    <dgm:pt modelId="{E8BE96A3-D794-4CF6-BBD2-6CE4165A9D0B}">
      <dgm:prSet/>
      <dgm:spPr/>
      <dgm:t>
        <a:bodyPr/>
        <a:lstStyle/>
        <a:p>
          <a:r>
            <a:rPr lang="en-US" dirty="0"/>
            <a:t>Attention Deficit Hyperactivity Disorder (ADHD)</a:t>
          </a:r>
        </a:p>
      </dgm:t>
    </dgm:pt>
    <dgm:pt modelId="{EBB04744-AEC4-43F8-B547-DC7FDD52898D}" type="parTrans" cxnId="{44366C73-860A-4A3D-BB2E-6E0A0E470ACA}">
      <dgm:prSet/>
      <dgm:spPr/>
      <dgm:t>
        <a:bodyPr/>
        <a:lstStyle/>
        <a:p>
          <a:endParaRPr lang="en-US"/>
        </a:p>
      </dgm:t>
    </dgm:pt>
    <dgm:pt modelId="{D1BB0980-2B60-4CF9-BF09-1DCA626597A4}" type="sibTrans" cxnId="{44366C73-860A-4A3D-BB2E-6E0A0E470ACA}">
      <dgm:prSet/>
      <dgm:spPr/>
      <dgm:t>
        <a:bodyPr/>
        <a:lstStyle/>
        <a:p>
          <a:endParaRPr lang="en-US"/>
        </a:p>
      </dgm:t>
    </dgm:pt>
    <dgm:pt modelId="{E1C136CE-7F17-474B-B15A-DAD3E68157D2}">
      <dgm:prSet/>
      <dgm:spPr/>
      <dgm:t>
        <a:bodyPr/>
        <a:lstStyle/>
        <a:p>
          <a:r>
            <a:rPr lang="en-US" dirty="0"/>
            <a:t>Oppositional Defiant Disorder (ODD)</a:t>
          </a:r>
        </a:p>
      </dgm:t>
    </dgm:pt>
    <dgm:pt modelId="{B6B7BFB3-F7BE-4D9E-8EF6-9F12A3988C3E}" type="parTrans" cxnId="{0EFF8C84-AB4E-45C4-99F4-B38C98F2F9D9}">
      <dgm:prSet/>
      <dgm:spPr/>
      <dgm:t>
        <a:bodyPr/>
        <a:lstStyle/>
        <a:p>
          <a:endParaRPr lang="en-US"/>
        </a:p>
      </dgm:t>
    </dgm:pt>
    <dgm:pt modelId="{B7376709-11D2-4875-B377-524D881A503C}" type="sibTrans" cxnId="{0EFF8C84-AB4E-45C4-99F4-B38C98F2F9D9}">
      <dgm:prSet/>
      <dgm:spPr/>
      <dgm:t>
        <a:bodyPr/>
        <a:lstStyle/>
        <a:p>
          <a:endParaRPr lang="en-US"/>
        </a:p>
      </dgm:t>
    </dgm:pt>
    <dgm:pt modelId="{B124C83A-D25F-430E-AB85-04A9DF5A4574}">
      <dgm:prSet/>
      <dgm:spPr/>
      <dgm:t>
        <a:bodyPr/>
        <a:lstStyle/>
        <a:p>
          <a:r>
            <a:rPr lang="en-US" dirty="0"/>
            <a:t>Conduct Disorder </a:t>
          </a:r>
        </a:p>
      </dgm:t>
    </dgm:pt>
    <dgm:pt modelId="{951AF454-6D93-48E8-A2FB-14CD647A96C6}" type="parTrans" cxnId="{80ED90B4-BBF8-4BC5-9C53-4F0B655E590F}">
      <dgm:prSet/>
      <dgm:spPr/>
      <dgm:t>
        <a:bodyPr/>
        <a:lstStyle/>
        <a:p>
          <a:endParaRPr lang="en-US"/>
        </a:p>
      </dgm:t>
    </dgm:pt>
    <dgm:pt modelId="{692844EB-926C-4EF1-BED5-ACB6BBCC0A63}" type="sibTrans" cxnId="{80ED90B4-BBF8-4BC5-9C53-4F0B655E590F}">
      <dgm:prSet/>
      <dgm:spPr/>
      <dgm:t>
        <a:bodyPr/>
        <a:lstStyle/>
        <a:p>
          <a:endParaRPr lang="en-US"/>
        </a:p>
      </dgm:t>
    </dgm:pt>
    <dgm:pt modelId="{D5EE6A06-B97B-44CF-A29B-6B5FAEBD63C1}">
      <dgm:prSet/>
      <dgm:spPr/>
      <dgm:t>
        <a:bodyPr/>
        <a:lstStyle/>
        <a:p>
          <a:r>
            <a:rPr lang="en-US" dirty="0"/>
            <a:t>Sensory Processing Disorder (SPD)</a:t>
          </a:r>
        </a:p>
      </dgm:t>
    </dgm:pt>
    <dgm:pt modelId="{D56982FF-E7CE-4666-9287-FD79C2393C9F}" type="parTrans" cxnId="{A1134EBB-E4B1-4769-8783-D5E23353205B}">
      <dgm:prSet/>
      <dgm:spPr/>
      <dgm:t>
        <a:bodyPr/>
        <a:lstStyle/>
        <a:p>
          <a:endParaRPr lang="en-US"/>
        </a:p>
      </dgm:t>
    </dgm:pt>
    <dgm:pt modelId="{6167CCDB-4CA9-4B57-83F7-596387318B3E}" type="sibTrans" cxnId="{A1134EBB-E4B1-4769-8783-D5E23353205B}">
      <dgm:prSet/>
      <dgm:spPr/>
      <dgm:t>
        <a:bodyPr/>
        <a:lstStyle/>
        <a:p>
          <a:endParaRPr lang="en-US"/>
        </a:p>
      </dgm:t>
    </dgm:pt>
    <dgm:pt modelId="{4D237404-D1BC-4113-9A40-213838A68D2C}" type="pres">
      <dgm:prSet presAssocID="{4DF1759E-B0C8-4556-9F5B-C42D80150F30}" presName="Name0" presStyleCnt="0">
        <dgm:presLayoutVars>
          <dgm:dir/>
          <dgm:animLvl val="lvl"/>
          <dgm:resizeHandles val="exact"/>
        </dgm:presLayoutVars>
      </dgm:prSet>
      <dgm:spPr/>
    </dgm:pt>
    <dgm:pt modelId="{CFD4BE5D-9573-42CA-BC60-E304C8A65FD1}" type="pres">
      <dgm:prSet presAssocID="{8EE9760D-D01E-4590-8600-154E7393C089}" presName="composite" presStyleCnt="0"/>
      <dgm:spPr/>
    </dgm:pt>
    <dgm:pt modelId="{4FBDADD9-A090-4BF2-BF3F-80E6E8A5522C}" type="pres">
      <dgm:prSet presAssocID="{8EE9760D-D01E-4590-8600-154E7393C089}" presName="parTx" presStyleLbl="alignNode1" presStyleIdx="0" presStyleCnt="4" custLinFactX="11828" custLinFactNeighborX="100000" custLinFactNeighborY="-8565">
        <dgm:presLayoutVars>
          <dgm:chMax val="0"/>
          <dgm:chPref val="0"/>
          <dgm:bulletEnabled val="1"/>
        </dgm:presLayoutVars>
      </dgm:prSet>
      <dgm:spPr/>
    </dgm:pt>
    <dgm:pt modelId="{63DA28B0-76F7-4177-B46A-277D85AF674F}" type="pres">
      <dgm:prSet presAssocID="{8EE9760D-D01E-4590-8600-154E7393C089}" presName="desTx" presStyleLbl="alignAccFollowNode1" presStyleIdx="0" presStyleCnt="4" custLinFactX="11828" custLinFactNeighborX="100000" custLinFactNeighborY="113">
        <dgm:presLayoutVars>
          <dgm:bulletEnabled val="1"/>
        </dgm:presLayoutVars>
      </dgm:prSet>
      <dgm:spPr/>
    </dgm:pt>
    <dgm:pt modelId="{7F73263E-1FCE-4300-B64B-C281C05FC50A}" type="pres">
      <dgm:prSet presAssocID="{D50DFCD4-719A-4846-ADA9-148626438C2D}" presName="space" presStyleCnt="0"/>
      <dgm:spPr/>
    </dgm:pt>
    <dgm:pt modelId="{CAEC135E-7C2B-4657-BC79-DC9738F21819}" type="pres">
      <dgm:prSet presAssocID="{32FCCF0C-AEC6-4F55-9FC2-F1B4A88A8A20}" presName="composite" presStyleCnt="0"/>
      <dgm:spPr/>
    </dgm:pt>
    <dgm:pt modelId="{5701B470-4E16-4AB8-9B95-916ADA7F0427}" type="pres">
      <dgm:prSet presAssocID="{32FCCF0C-AEC6-4F55-9FC2-F1B4A88A8A20}" presName="parTx" presStyleLbl="alignNode1" presStyleIdx="1" presStyleCnt="4" custLinFactX="-10865" custLinFactNeighborX="-100000" custLinFactNeighborY="-7916">
        <dgm:presLayoutVars>
          <dgm:chMax val="0"/>
          <dgm:chPref val="0"/>
          <dgm:bulletEnabled val="1"/>
        </dgm:presLayoutVars>
      </dgm:prSet>
      <dgm:spPr/>
    </dgm:pt>
    <dgm:pt modelId="{8F4CFEE1-1560-401C-9BF0-5C59E3FD008E}" type="pres">
      <dgm:prSet presAssocID="{32FCCF0C-AEC6-4F55-9FC2-F1B4A88A8A20}" presName="desTx" presStyleLbl="alignAccFollowNode1" presStyleIdx="1" presStyleCnt="4" custLinFactX="-10018" custLinFactNeighborX="-100000" custLinFactNeighborY="113">
        <dgm:presLayoutVars>
          <dgm:bulletEnabled val="1"/>
        </dgm:presLayoutVars>
      </dgm:prSet>
      <dgm:spPr/>
    </dgm:pt>
    <dgm:pt modelId="{0085927B-3810-400B-BF98-EC50710B1879}" type="pres">
      <dgm:prSet presAssocID="{067BD31E-166B-4D64-8B31-F054418B9F5C}" presName="space" presStyleCnt="0"/>
      <dgm:spPr/>
    </dgm:pt>
    <dgm:pt modelId="{B6FC77B7-7303-4603-A369-63F2DB500ACC}" type="pres">
      <dgm:prSet presAssocID="{88339B29-AD16-4815-94EA-856AD659709D}" presName="composite" presStyleCnt="0"/>
      <dgm:spPr/>
    </dgm:pt>
    <dgm:pt modelId="{7BDE8748-5094-45AA-956D-13958D64DAC4}" type="pres">
      <dgm:prSet presAssocID="{88339B29-AD16-4815-94EA-856AD659709D}" presName="parTx" presStyleLbl="alignNode1" presStyleIdx="2" presStyleCnt="4">
        <dgm:presLayoutVars>
          <dgm:chMax val="0"/>
          <dgm:chPref val="0"/>
          <dgm:bulletEnabled val="1"/>
        </dgm:presLayoutVars>
      </dgm:prSet>
      <dgm:spPr/>
    </dgm:pt>
    <dgm:pt modelId="{C4DD8DCB-00FF-40D6-9F3A-7DBD031A5547}" type="pres">
      <dgm:prSet presAssocID="{88339B29-AD16-4815-94EA-856AD659709D}" presName="desTx" presStyleLbl="alignAccFollowNode1" presStyleIdx="2" presStyleCnt="4">
        <dgm:presLayoutVars>
          <dgm:bulletEnabled val="1"/>
        </dgm:presLayoutVars>
      </dgm:prSet>
      <dgm:spPr/>
    </dgm:pt>
    <dgm:pt modelId="{48D48B0C-01CF-4F45-BB94-46E1E8580E5A}" type="pres">
      <dgm:prSet presAssocID="{3FD05371-DAF6-497D-84E5-2E823CE86062}" presName="space" presStyleCnt="0"/>
      <dgm:spPr/>
    </dgm:pt>
    <dgm:pt modelId="{60913C61-0019-45F8-9925-90AA18EE5E80}" type="pres">
      <dgm:prSet presAssocID="{E8A05B79-4646-4FDA-8A36-EB75F02B9531}" presName="composite" presStyleCnt="0"/>
      <dgm:spPr/>
    </dgm:pt>
    <dgm:pt modelId="{730898AA-F2E7-42C9-B522-BF7A819499D5}" type="pres">
      <dgm:prSet presAssocID="{E8A05B79-4646-4FDA-8A36-EB75F02B9531}" presName="parTx" presStyleLbl="alignNode1" presStyleIdx="3" presStyleCnt="4">
        <dgm:presLayoutVars>
          <dgm:chMax val="0"/>
          <dgm:chPref val="0"/>
          <dgm:bulletEnabled val="1"/>
        </dgm:presLayoutVars>
      </dgm:prSet>
      <dgm:spPr/>
    </dgm:pt>
    <dgm:pt modelId="{E6B8356C-F3AE-416F-AC20-29F59CC5D92D}" type="pres">
      <dgm:prSet presAssocID="{E8A05B79-4646-4FDA-8A36-EB75F02B9531}" presName="desTx" presStyleLbl="alignAccFollowNode1" presStyleIdx="3" presStyleCnt="4">
        <dgm:presLayoutVars>
          <dgm:bulletEnabled val="1"/>
        </dgm:presLayoutVars>
      </dgm:prSet>
      <dgm:spPr/>
    </dgm:pt>
  </dgm:ptLst>
  <dgm:cxnLst>
    <dgm:cxn modelId="{F1E93802-92E6-44B0-9455-58BC3BB9A81E}" srcId="{88339B29-AD16-4815-94EA-856AD659709D}" destId="{EAFBA697-37BD-4D2C-BE8B-2AD8ABF74B9F}" srcOrd="6" destOrd="0" parTransId="{BF04776C-5752-46E9-A3E2-09C2BF19592E}" sibTransId="{BFEE5DC4-EA24-4731-845E-76D1FF32DE0B}"/>
    <dgm:cxn modelId="{8A17DD02-B513-460C-8DD0-9F6612F139B7}" srcId="{88339B29-AD16-4815-94EA-856AD659709D}" destId="{99674B3E-8F56-4463-8ACB-01A42859C007}" srcOrd="2" destOrd="0" parTransId="{AF0E3C18-581A-4D84-AC98-492F787C7A7B}" sibTransId="{3CA909E5-E9ED-4A70-A3EB-D1C7060493A3}"/>
    <dgm:cxn modelId="{F1C14403-DEEB-4D41-898B-9EB19B6575FD}" srcId="{32FCCF0C-AEC6-4F55-9FC2-F1B4A88A8A20}" destId="{5753EC5A-E727-48C1-84B0-C076BECA0461}" srcOrd="3" destOrd="0" parTransId="{FFD7B443-0722-4CFA-9EBD-DD426EEB838A}" sibTransId="{C8121EE0-8EC1-4095-92DA-DD2F5C90FE7D}"/>
    <dgm:cxn modelId="{7C13F408-F654-4FDE-A8AB-1FC4D14E5B8D}" srcId="{32FCCF0C-AEC6-4F55-9FC2-F1B4A88A8A20}" destId="{DBE283DA-5F04-4E94-B68D-CDA6DD97DED6}" srcOrd="1" destOrd="0" parTransId="{BBDD6F09-7A72-4761-97A5-52ABC6EC2F5C}" sibTransId="{9C7FCE31-0FAD-4B34-9FEE-9E64F409384D}"/>
    <dgm:cxn modelId="{E989730C-1B68-4E04-AAD3-342426D35E73}" srcId="{4DF1759E-B0C8-4556-9F5B-C42D80150F30}" destId="{88339B29-AD16-4815-94EA-856AD659709D}" srcOrd="2" destOrd="0" parTransId="{5E8052EC-8DD7-4071-8E06-665F034715A8}" sibTransId="{3FD05371-DAF6-497D-84E5-2E823CE86062}"/>
    <dgm:cxn modelId="{436FEB0E-ADD1-4AAB-B295-152BF1CD162D}" type="presOf" srcId="{BDECAB3D-333A-4A73-A8A8-C603A328367E}" destId="{E6B8356C-F3AE-416F-AC20-29F59CC5D92D}" srcOrd="0" destOrd="0" presId="urn:microsoft.com/office/officeart/2005/8/layout/hList1"/>
    <dgm:cxn modelId="{BEF62A10-C016-4CA5-A82D-BE28141730C0}" type="presOf" srcId="{AEC1618F-BF0C-4A4C-9303-92B71DCFD8DD}" destId="{63DA28B0-76F7-4177-B46A-277D85AF674F}" srcOrd="0" destOrd="7" presId="urn:microsoft.com/office/officeart/2005/8/layout/hList1"/>
    <dgm:cxn modelId="{B323E911-DFFD-4ACE-BB15-4E0B69D671A0}" type="presOf" srcId="{B124C83A-D25F-430E-AB85-04A9DF5A4574}" destId="{8F4CFEE1-1560-401C-9BF0-5C59E3FD008E}" srcOrd="0" destOrd="6" presId="urn:microsoft.com/office/officeart/2005/8/layout/hList1"/>
    <dgm:cxn modelId="{EE73CE16-EF82-46F6-A839-95EE2157D7E9}" srcId="{4DF1759E-B0C8-4556-9F5B-C42D80150F30}" destId="{32FCCF0C-AEC6-4F55-9FC2-F1B4A88A8A20}" srcOrd="1" destOrd="0" parTransId="{989A618B-46F7-41AC-90F7-6CC3492E12F2}" sibTransId="{067BD31E-166B-4D64-8B31-F054418B9F5C}"/>
    <dgm:cxn modelId="{D7B08E18-5047-4F2F-B35D-0F212AACFC7B}" srcId="{88339B29-AD16-4815-94EA-856AD659709D}" destId="{6A0896B4-CF21-4EB3-BA39-3880A56AC2A1}" srcOrd="11" destOrd="0" parTransId="{6FB363B6-D768-4648-9049-E818A54256F2}" sibTransId="{27B5E8B7-4EDF-4A25-A0D3-F19D749707C2}"/>
    <dgm:cxn modelId="{02A4261C-A2D8-47A4-A19D-52AE70020B98}" srcId="{8EE9760D-D01E-4590-8600-154E7393C089}" destId="{AEC1618F-BF0C-4A4C-9303-92B71DCFD8DD}" srcOrd="7" destOrd="0" parTransId="{A13EFE67-1EE5-4870-B258-179F3F38DD54}" sibTransId="{7C304EF1-2870-4837-884A-48D23EB5270C}"/>
    <dgm:cxn modelId="{E3955721-3FED-4845-958B-BC9BEEAED92F}" type="presOf" srcId="{AC4ABF7D-BFF6-42A2-969A-2AFE72D8A0AD}" destId="{E6B8356C-F3AE-416F-AC20-29F59CC5D92D}" srcOrd="0" destOrd="5" presId="urn:microsoft.com/office/officeart/2005/8/layout/hList1"/>
    <dgm:cxn modelId="{95AB2022-8F4F-4E3E-A887-4AC11BBF661C}" srcId="{E8A05B79-4646-4FDA-8A36-EB75F02B9531}" destId="{767DCCD0-F066-4997-B271-439593541CCE}" srcOrd="3" destOrd="0" parTransId="{7538D0F1-FD0F-476E-A94E-4016A3426942}" sibTransId="{A554A1F7-EE08-40C2-BE26-01D9F11BCCE1}"/>
    <dgm:cxn modelId="{20FB1623-B871-4E0E-8374-8C7224BBED07}" type="presOf" srcId="{EAFBA697-37BD-4D2C-BE8B-2AD8ABF74B9F}" destId="{C4DD8DCB-00FF-40D6-9F3A-7DBD031A5547}" srcOrd="0" destOrd="6" presId="urn:microsoft.com/office/officeart/2005/8/layout/hList1"/>
    <dgm:cxn modelId="{5CB26424-FC52-48D7-823F-F0D5161B0661}" type="presOf" srcId="{1BA82CEC-0F01-4FA5-8854-7259B4D467B8}" destId="{C4DD8DCB-00FF-40D6-9F3A-7DBD031A5547}" srcOrd="0" destOrd="7" presId="urn:microsoft.com/office/officeart/2005/8/layout/hList1"/>
    <dgm:cxn modelId="{3176E838-31C5-43C2-B796-F8CCE5102963}" type="presOf" srcId="{7CD4B396-E3D9-4D23-BDD9-537E02D0C3FF}" destId="{63DA28B0-76F7-4177-B46A-277D85AF674F}" srcOrd="0" destOrd="9" presId="urn:microsoft.com/office/officeart/2005/8/layout/hList1"/>
    <dgm:cxn modelId="{B8F5CF3C-782A-49DF-BDB1-D94C6C3DC152}" srcId="{88339B29-AD16-4815-94EA-856AD659709D}" destId="{95A272C1-5230-424B-99D1-ED641A49EE83}" srcOrd="0" destOrd="0" parTransId="{3A98C5AC-1728-46C2-BCE3-304862908B19}" sibTransId="{5851CBFA-A057-45F6-AC2D-1410779A9EFF}"/>
    <dgm:cxn modelId="{8600333D-433E-43EB-8362-AD78BF99A541}" type="presOf" srcId="{345ED415-5FA5-48C2-BC23-36AD3725E274}" destId="{E6B8356C-F3AE-416F-AC20-29F59CC5D92D}" srcOrd="0" destOrd="6" presId="urn:microsoft.com/office/officeart/2005/8/layout/hList1"/>
    <dgm:cxn modelId="{B8F4D640-21B1-4C39-A575-2067A96626CE}" srcId="{8EE9760D-D01E-4590-8600-154E7393C089}" destId="{5D2E03C5-D201-421A-B0A6-C1115D2E2BDF}" srcOrd="3" destOrd="0" parTransId="{9369246D-DB56-4659-B0C3-80887302879D}" sibTransId="{61A6640D-ED27-4A07-8018-7F5477D521D7}"/>
    <dgm:cxn modelId="{D36FE964-7999-4670-AD85-C74996E46127}" type="presOf" srcId="{E62A7B93-B7BC-4657-B8AB-DE00A56EBAE8}" destId="{63DA28B0-76F7-4177-B46A-277D85AF674F}" srcOrd="0" destOrd="1" presId="urn:microsoft.com/office/officeart/2005/8/layout/hList1"/>
    <dgm:cxn modelId="{D9C5B466-47D8-4DD0-9248-5DFFA153A8FC}" srcId="{8EE9760D-D01E-4590-8600-154E7393C089}" destId="{7CD4B396-E3D9-4D23-BDD9-537E02D0C3FF}" srcOrd="9" destOrd="0" parTransId="{092AE4B8-ECBC-4C29-A68B-A27E777A75FD}" sibTransId="{DEA5CD13-340E-4730-8A1C-97859946B675}"/>
    <dgm:cxn modelId="{FAE80F47-0DE6-4C5F-9F95-2C0EBE41EF8E}" type="presOf" srcId="{DF3EAF4C-D525-4A8B-802F-C440CA4F49DE}" destId="{63DA28B0-76F7-4177-B46A-277D85AF674F}" srcOrd="0" destOrd="5" presId="urn:microsoft.com/office/officeart/2005/8/layout/hList1"/>
    <dgm:cxn modelId="{67D74247-946A-4D72-924D-103FB5BE8E0F}" srcId="{88339B29-AD16-4815-94EA-856AD659709D}" destId="{0619DF5A-1FBA-4AB9-95FF-FE4088CBBB66}" srcOrd="8" destOrd="0" parTransId="{94DE0353-E7D1-4FCA-960E-9F436D23176E}" sibTransId="{A1D98045-0F3D-4328-B0B1-1536183AFA0F}"/>
    <dgm:cxn modelId="{4D618B47-39D6-45F5-8B68-E9BC088BD9D0}" type="presOf" srcId="{0619DF5A-1FBA-4AB9-95FF-FE4088CBBB66}" destId="{C4DD8DCB-00FF-40D6-9F3A-7DBD031A5547}" srcOrd="0" destOrd="8" presId="urn:microsoft.com/office/officeart/2005/8/layout/hList1"/>
    <dgm:cxn modelId="{0AF9D547-A8E0-4925-8E44-8F3035F768A6}" srcId="{8EE9760D-D01E-4590-8600-154E7393C089}" destId="{3D6BC56C-6BEE-47B4-B9FA-1C5FCE102223}" srcOrd="2" destOrd="0" parTransId="{E215D787-3E2E-4740-A91D-CC759D71A993}" sibTransId="{FE0E997F-E793-4EF1-A7DD-74A7D3B4F965}"/>
    <dgm:cxn modelId="{0167EC48-2CB5-42C2-9CB1-3999491D0FA1}" srcId="{88339B29-AD16-4815-94EA-856AD659709D}" destId="{45C6FB07-DB6E-4F75-8ED5-8846B4CB22D7}" srcOrd="9" destOrd="0" parTransId="{E86F757F-F4F1-45B5-80BB-4BFE6228A89C}" sibTransId="{51895FD1-DCEC-46AA-A418-1EF9263CD128}"/>
    <dgm:cxn modelId="{6D16CB49-1AAF-424B-93C0-09550AFD3575}" type="presOf" srcId="{D5EE6A06-B97B-44CF-A29B-6B5FAEBD63C1}" destId="{8F4CFEE1-1560-401C-9BF0-5C59E3FD008E}" srcOrd="0" destOrd="7" presId="urn:microsoft.com/office/officeart/2005/8/layout/hList1"/>
    <dgm:cxn modelId="{7D9E1F6B-DCD0-4B62-8BB7-DE8169256A40}" srcId="{88339B29-AD16-4815-94EA-856AD659709D}" destId="{826A63FE-5B0B-4C5C-99C5-1E8DC2573F9D}" srcOrd="10" destOrd="0" parTransId="{FE636A2E-3279-412F-867E-AD57DAD558D3}" sibTransId="{0D339B58-3A40-4F60-8059-2199DDCA75F8}"/>
    <dgm:cxn modelId="{493D034D-5CF7-4648-A8FB-9B80B483FBDD}" type="presOf" srcId="{E8BE96A3-D794-4CF6-BBD2-6CE4165A9D0B}" destId="{8F4CFEE1-1560-401C-9BF0-5C59E3FD008E}" srcOrd="0" destOrd="4" presId="urn:microsoft.com/office/officeart/2005/8/layout/hList1"/>
    <dgm:cxn modelId="{FEAE4E6E-F0AA-4831-A0DF-0ED2490098F6}" type="presOf" srcId="{F1C8FC43-9154-4A37-B8C5-EB078166FB86}" destId="{E6B8356C-F3AE-416F-AC20-29F59CC5D92D}" srcOrd="0" destOrd="1" presId="urn:microsoft.com/office/officeart/2005/8/layout/hList1"/>
    <dgm:cxn modelId="{EB3F724E-8832-46E7-AD6F-D95531FF0D4E}" srcId="{88339B29-AD16-4815-94EA-856AD659709D}" destId="{54A93455-86B0-48CE-93FB-D65216401737}" srcOrd="13" destOrd="0" parTransId="{495DB8AD-9F85-484E-ADE6-278D05277530}" sibTransId="{938E1430-185F-43E5-94FA-477F330AAC49}"/>
    <dgm:cxn modelId="{4476A84E-2E88-44BE-BE56-7AA17EAADDA6}" srcId="{88339B29-AD16-4815-94EA-856AD659709D}" destId="{EDDDDD65-DB4F-4E8E-8719-3287FF4659C3}" srcOrd="5" destOrd="0" parTransId="{C4287BAE-7F32-4B1E-918A-47B4EAA3629F}" sibTransId="{F6E74663-B5D4-44AC-BF1F-7701ACF9928D}"/>
    <dgm:cxn modelId="{33BBBC4E-F475-4BB4-A4A7-642033941AC3}" srcId="{8EE9760D-D01E-4590-8600-154E7393C089}" destId="{7A8CFA0C-FDA3-4D2D-B2AD-6C8AF5E7E7FF}" srcOrd="8" destOrd="0" parTransId="{A693ADDE-A75B-42A8-A975-AF8353B60E38}" sibTransId="{724AFA1E-EBC8-4F06-96D5-62F8B9BB814A}"/>
    <dgm:cxn modelId="{AD2A174F-3FF4-4B13-A763-4E31878F284C}" type="presOf" srcId="{B14892AF-80A7-4C0B-AEE7-7321888AD7FA}" destId="{C4DD8DCB-00FF-40D6-9F3A-7DBD031A5547}" srcOrd="0" destOrd="3" presId="urn:microsoft.com/office/officeart/2005/8/layout/hList1"/>
    <dgm:cxn modelId="{7ECA0752-393F-4E64-AA92-D8390EB5B374}" srcId="{E8A05B79-4646-4FDA-8A36-EB75F02B9531}" destId="{FC5A4D15-95CA-4C9D-9C69-B2C4B0782963}" srcOrd="4" destOrd="0" parTransId="{E9CA40A3-8A08-42CE-B341-6FFEF5A958B5}" sibTransId="{CBF81307-E6A5-4575-AE89-85EF9DC81C91}"/>
    <dgm:cxn modelId="{E4D42152-C6AF-46A7-9461-B7818C36CD8B}" type="presOf" srcId="{32FCCF0C-AEC6-4F55-9FC2-F1B4A88A8A20}" destId="{5701B470-4E16-4AB8-9B95-916ADA7F0427}" srcOrd="0" destOrd="0" presId="urn:microsoft.com/office/officeart/2005/8/layout/hList1"/>
    <dgm:cxn modelId="{DB057672-10F5-4665-A378-47EB2E312817}" type="presOf" srcId="{4E7622A7-D0F7-4CEB-829B-72827EB1E111}" destId="{E6B8356C-F3AE-416F-AC20-29F59CC5D92D}" srcOrd="0" destOrd="2" presId="urn:microsoft.com/office/officeart/2005/8/layout/hList1"/>
    <dgm:cxn modelId="{44366C73-860A-4A3D-BB2E-6E0A0E470ACA}" srcId="{32FCCF0C-AEC6-4F55-9FC2-F1B4A88A8A20}" destId="{E8BE96A3-D794-4CF6-BBD2-6CE4165A9D0B}" srcOrd="4" destOrd="0" parTransId="{EBB04744-AEC4-43F8-B547-DC7FDD52898D}" sibTransId="{D1BB0980-2B60-4CF9-BF09-1DCA626597A4}"/>
    <dgm:cxn modelId="{219F7253-5302-4D91-A2C4-2366D45B8766}" srcId="{88339B29-AD16-4815-94EA-856AD659709D}" destId="{309E63EE-3748-4A24-B5B0-6BE5721AB143}" srcOrd="4" destOrd="0" parTransId="{85F5DD0F-3D37-481A-B7B5-7672DCC0DE53}" sibTransId="{7E91A8C0-21EB-47E8-B94A-C7D6E38739F3}"/>
    <dgm:cxn modelId="{CCBF2D55-13C6-4B54-86CA-41321421F616}" type="presOf" srcId="{5D2E03C5-D201-421A-B0A6-C1115D2E2BDF}" destId="{63DA28B0-76F7-4177-B46A-277D85AF674F}" srcOrd="0" destOrd="3" presId="urn:microsoft.com/office/officeart/2005/8/layout/hList1"/>
    <dgm:cxn modelId="{CC9A9459-BE61-40A2-AF0B-D4463A81190F}" type="presOf" srcId="{EDDDDD65-DB4F-4E8E-8719-3287FF4659C3}" destId="{C4DD8DCB-00FF-40D6-9F3A-7DBD031A5547}" srcOrd="0" destOrd="5" presId="urn:microsoft.com/office/officeart/2005/8/layout/hList1"/>
    <dgm:cxn modelId="{939B2D7C-4422-4124-BDF8-81DE2909F598}" srcId="{88339B29-AD16-4815-94EA-856AD659709D}" destId="{9ECDADF3-E580-4AAB-B6C0-A07ACB773E6D}" srcOrd="1" destOrd="0" parTransId="{97DA3641-5A0B-46E9-A5C0-DFDB4D867D27}" sibTransId="{AB0EA52E-0261-4D9F-BDA0-96E9743414AD}"/>
    <dgm:cxn modelId="{6AB41E81-8141-4DF5-B48A-556A8956B18C}" type="presOf" srcId="{767DCCD0-F066-4997-B271-439593541CCE}" destId="{E6B8356C-F3AE-416F-AC20-29F59CC5D92D}" srcOrd="0" destOrd="3" presId="urn:microsoft.com/office/officeart/2005/8/layout/hList1"/>
    <dgm:cxn modelId="{13B9B282-2180-46D2-911B-5BE82D88621C}" type="presOf" srcId="{33EA5CD3-C6CD-4B5C-9D71-4CB41B0394EA}" destId="{8F4CFEE1-1560-401C-9BF0-5C59E3FD008E}" srcOrd="0" destOrd="2" presId="urn:microsoft.com/office/officeart/2005/8/layout/hList1"/>
    <dgm:cxn modelId="{4C0CBB83-3819-4D7A-8C72-91F73690D711}" srcId="{32FCCF0C-AEC6-4F55-9FC2-F1B4A88A8A20}" destId="{AA88479B-264C-4505-9D31-DC40070FE252}" srcOrd="0" destOrd="0" parTransId="{1DA3526A-FD3C-415B-BB92-649DFAB9EDF2}" sibTransId="{2788CF46-FC58-4954-9DD4-9783BCBF4A30}"/>
    <dgm:cxn modelId="{1E3CE283-E06D-4172-8B0F-382BE2B9E03A}" srcId="{E8A05B79-4646-4FDA-8A36-EB75F02B9531}" destId="{BDECAB3D-333A-4A73-A8A8-C603A328367E}" srcOrd="0" destOrd="0" parTransId="{6FD78BFB-2ACA-4364-B51A-5952DCDB64C7}" sibTransId="{89ADFF0C-C8C8-47FB-99C6-3531C3189C9F}"/>
    <dgm:cxn modelId="{0EFF8C84-AB4E-45C4-99F4-B38C98F2F9D9}" srcId="{32FCCF0C-AEC6-4F55-9FC2-F1B4A88A8A20}" destId="{E1C136CE-7F17-474B-B15A-DAD3E68157D2}" srcOrd="5" destOrd="0" parTransId="{B6B7BFB3-F7BE-4D9E-8EF6-9F12A3988C3E}" sibTransId="{B7376709-11D2-4875-B377-524D881A503C}"/>
    <dgm:cxn modelId="{FD39E685-D0E4-44D2-87B1-35134F0E19A1}" type="presOf" srcId="{99674B3E-8F56-4463-8ACB-01A42859C007}" destId="{C4DD8DCB-00FF-40D6-9F3A-7DBD031A5547}" srcOrd="0" destOrd="2" presId="urn:microsoft.com/office/officeart/2005/8/layout/hList1"/>
    <dgm:cxn modelId="{77B6CD87-FB0D-4416-98AB-2A01712FC1A8}" type="presOf" srcId="{826A63FE-5B0B-4C5C-99C5-1E8DC2573F9D}" destId="{C4DD8DCB-00FF-40D6-9F3A-7DBD031A5547}" srcOrd="0" destOrd="10" presId="urn:microsoft.com/office/officeart/2005/8/layout/hList1"/>
    <dgm:cxn modelId="{56E5D587-E32C-44BB-BBC4-097A052E76E6}" type="presOf" srcId="{FC5A4D15-95CA-4C9D-9C69-B2C4B0782963}" destId="{E6B8356C-F3AE-416F-AC20-29F59CC5D92D}" srcOrd="0" destOrd="4" presId="urn:microsoft.com/office/officeart/2005/8/layout/hList1"/>
    <dgm:cxn modelId="{246CA888-F7C3-4FEE-9635-4E58C0DB8A8C}" type="presOf" srcId="{5753EC5A-E727-48C1-84B0-C076BECA0461}" destId="{8F4CFEE1-1560-401C-9BF0-5C59E3FD008E}" srcOrd="0" destOrd="3" presId="urn:microsoft.com/office/officeart/2005/8/layout/hList1"/>
    <dgm:cxn modelId="{F38DD688-3424-46A8-B443-605B74FC7D9C}" srcId="{8EE9760D-D01E-4590-8600-154E7393C089}" destId="{4E26774B-681E-4E7E-B7C2-E29038FF5CF1}" srcOrd="4" destOrd="0" parTransId="{51904795-E61F-4349-8653-746A5613F427}" sibTransId="{190AF487-FCC1-4648-AF62-9DA7B33D1E57}"/>
    <dgm:cxn modelId="{EF00B68A-4E1A-46F4-8880-EDE41048C92F}" srcId="{E8A05B79-4646-4FDA-8A36-EB75F02B9531}" destId="{F1C8FC43-9154-4A37-B8C5-EB078166FB86}" srcOrd="1" destOrd="0" parTransId="{BD44A15D-A5F5-4FEB-8F95-645F8C4CCEBE}" sibTransId="{9D572DE5-2A59-41EA-81A3-C13E3F552ED4}"/>
    <dgm:cxn modelId="{048D568D-D15C-4CC7-ACED-A83FE2AF057D}" srcId="{8EE9760D-D01E-4590-8600-154E7393C089}" destId="{BC950F53-E445-4BF0-B92E-C7DBB0B76DEE}" srcOrd="6" destOrd="0" parTransId="{6BE3A7B1-1076-4856-8B47-2323CAE42EDF}" sibTransId="{5B3E420E-65C2-4D99-8861-CC45FA7801C3}"/>
    <dgm:cxn modelId="{BDF1118F-E76D-476D-96A8-A0DAF623FE9B}" type="presOf" srcId="{309E63EE-3748-4A24-B5B0-6BE5721AB143}" destId="{C4DD8DCB-00FF-40D6-9F3A-7DBD031A5547}" srcOrd="0" destOrd="4" presId="urn:microsoft.com/office/officeart/2005/8/layout/hList1"/>
    <dgm:cxn modelId="{3EB6F796-CCE4-4A55-9243-F49D3CD14E55}" srcId="{E8A05B79-4646-4FDA-8A36-EB75F02B9531}" destId="{345ED415-5FA5-48C2-BC23-36AD3725E274}" srcOrd="6" destOrd="0" parTransId="{AB38902E-50A0-4C73-9015-2F53EE7BC400}" sibTransId="{C4CB6177-B9C5-49F5-9B4A-96C6334A94DD}"/>
    <dgm:cxn modelId="{4705EE9A-CCF4-4218-99BC-C5081EEA76D2}" srcId="{32FCCF0C-AEC6-4F55-9FC2-F1B4A88A8A20}" destId="{33EA5CD3-C6CD-4B5C-9D71-4CB41B0394EA}" srcOrd="2" destOrd="0" parTransId="{C6C84CF4-9355-41EF-88F9-A138F1185FEC}" sibTransId="{8DCEBED8-6761-450E-BD32-4A3ED52A746D}"/>
    <dgm:cxn modelId="{75D40DA2-88C4-4B3C-BA4C-EC47A44042B1}" srcId="{8EE9760D-D01E-4590-8600-154E7393C089}" destId="{E9353D38-9C10-47A1-82AC-24F06EA953A6}" srcOrd="0" destOrd="0" parTransId="{B65DDA6E-37A7-4897-B60E-5C75D38040A0}" sibTransId="{D78C0FA2-2169-4054-AC69-B73B255DE80C}"/>
    <dgm:cxn modelId="{45C7D5AC-AB2D-40D8-A0E6-830CF53EB143}" type="presOf" srcId="{BC950F53-E445-4BF0-B92E-C7DBB0B76DEE}" destId="{63DA28B0-76F7-4177-B46A-277D85AF674F}" srcOrd="0" destOrd="6" presId="urn:microsoft.com/office/officeart/2005/8/layout/hList1"/>
    <dgm:cxn modelId="{12735FAE-A3C0-44A0-8014-916444E2011C}" srcId="{E8A05B79-4646-4FDA-8A36-EB75F02B9531}" destId="{4E7622A7-D0F7-4CEB-829B-72827EB1E111}" srcOrd="2" destOrd="0" parTransId="{0D833888-3F06-425F-B412-C7AACD15CFB0}" sibTransId="{F3C27F68-A49E-4C9B-A2E1-E308E1A0781D}"/>
    <dgm:cxn modelId="{80ED90B4-BBF8-4BC5-9C53-4F0B655E590F}" srcId="{32FCCF0C-AEC6-4F55-9FC2-F1B4A88A8A20}" destId="{B124C83A-D25F-430E-AB85-04A9DF5A4574}" srcOrd="6" destOrd="0" parTransId="{951AF454-6D93-48E8-A2FB-14CD647A96C6}" sibTransId="{692844EB-926C-4EF1-BED5-ACB6BBCC0A63}"/>
    <dgm:cxn modelId="{45969DB5-26BA-4411-93E5-91558F8CDC49}" srcId="{88339B29-AD16-4815-94EA-856AD659709D}" destId="{1BA82CEC-0F01-4FA5-8854-7259B4D467B8}" srcOrd="7" destOrd="0" parTransId="{93543323-E872-4598-BEC4-7B4DD515F34B}" sibTransId="{33A5A6A2-0341-4435-B862-763924849F22}"/>
    <dgm:cxn modelId="{B9A3A4B6-BF30-4DAF-9086-4B1A4F457A66}" type="presOf" srcId="{AA88479B-264C-4505-9D31-DC40070FE252}" destId="{8F4CFEE1-1560-401C-9BF0-5C59E3FD008E}" srcOrd="0" destOrd="0" presId="urn:microsoft.com/office/officeart/2005/8/layout/hList1"/>
    <dgm:cxn modelId="{F5C9FEB7-F784-4276-896F-EE2157962981}" srcId="{4DF1759E-B0C8-4556-9F5B-C42D80150F30}" destId="{E8A05B79-4646-4FDA-8A36-EB75F02B9531}" srcOrd="3" destOrd="0" parTransId="{1767E372-4F60-42F4-A169-FAF7F826EC36}" sibTransId="{DC4D5F3C-F4D2-4D2B-8888-0BE3917C439C}"/>
    <dgm:cxn modelId="{04433EB9-4E44-4235-A161-CA5A8AA36C47}" type="presOf" srcId="{E1C136CE-7F17-474B-B15A-DAD3E68157D2}" destId="{8F4CFEE1-1560-401C-9BF0-5C59E3FD008E}" srcOrd="0" destOrd="5" presId="urn:microsoft.com/office/officeart/2005/8/layout/hList1"/>
    <dgm:cxn modelId="{A1134EBB-E4B1-4769-8783-D5E23353205B}" srcId="{32FCCF0C-AEC6-4F55-9FC2-F1B4A88A8A20}" destId="{D5EE6A06-B97B-44CF-A29B-6B5FAEBD63C1}" srcOrd="7" destOrd="0" parTransId="{D56982FF-E7CE-4666-9287-FD79C2393C9F}" sibTransId="{6167CCDB-4CA9-4B57-83F7-596387318B3E}"/>
    <dgm:cxn modelId="{164A53C5-9FDA-4541-9FD8-5C7F2E73D650}" type="presOf" srcId="{E9353D38-9C10-47A1-82AC-24F06EA953A6}" destId="{63DA28B0-76F7-4177-B46A-277D85AF674F}" srcOrd="0" destOrd="0" presId="urn:microsoft.com/office/officeart/2005/8/layout/hList1"/>
    <dgm:cxn modelId="{CCA331C7-AE1D-43F6-8E3F-6A0490EB9841}" type="presOf" srcId="{54A93455-86B0-48CE-93FB-D65216401737}" destId="{C4DD8DCB-00FF-40D6-9F3A-7DBD031A5547}" srcOrd="0" destOrd="13" presId="urn:microsoft.com/office/officeart/2005/8/layout/hList1"/>
    <dgm:cxn modelId="{9B73D4CA-8881-4AAE-AACB-077C949567CF}" srcId="{8EE9760D-D01E-4590-8600-154E7393C089}" destId="{DF3EAF4C-D525-4A8B-802F-C440CA4F49DE}" srcOrd="5" destOrd="0" parTransId="{639E2B64-24D2-4630-9811-0ACBBADB33FC}" sibTransId="{C9B6759C-0192-4249-9484-F77582F17630}"/>
    <dgm:cxn modelId="{A09FA6CB-B06C-4A3F-9898-AC27030AF633}" type="presOf" srcId="{3D6BC56C-6BEE-47B4-B9FA-1C5FCE102223}" destId="{63DA28B0-76F7-4177-B46A-277D85AF674F}" srcOrd="0" destOrd="2" presId="urn:microsoft.com/office/officeart/2005/8/layout/hList1"/>
    <dgm:cxn modelId="{BF6050CD-CB3D-4B5F-B235-183C89CA05AA}" type="presOf" srcId="{9ECDADF3-E580-4AAB-B6C0-A07ACB773E6D}" destId="{C4DD8DCB-00FF-40D6-9F3A-7DBD031A5547}" srcOrd="0" destOrd="1" presId="urn:microsoft.com/office/officeart/2005/8/layout/hList1"/>
    <dgm:cxn modelId="{9C6E72CD-2D08-4850-A9F6-6C0F731346BC}" type="presOf" srcId="{95A272C1-5230-424B-99D1-ED641A49EE83}" destId="{C4DD8DCB-00FF-40D6-9F3A-7DBD031A5547}" srcOrd="0" destOrd="0" presId="urn:microsoft.com/office/officeart/2005/8/layout/hList1"/>
    <dgm:cxn modelId="{7AC6FCCF-00C8-44CD-B2CA-933A3955D454}" srcId="{4DF1759E-B0C8-4556-9F5B-C42D80150F30}" destId="{8EE9760D-D01E-4590-8600-154E7393C089}" srcOrd="0" destOrd="0" parTransId="{881AA674-5E23-4BF4-92D2-B2434D38B8A0}" sibTransId="{D50DFCD4-719A-4846-ADA9-148626438C2D}"/>
    <dgm:cxn modelId="{6504D0D4-DB0A-4B97-8BC3-7379FE1D58B1}" srcId="{8EE9760D-D01E-4590-8600-154E7393C089}" destId="{E62A7B93-B7BC-4657-B8AB-DE00A56EBAE8}" srcOrd="1" destOrd="0" parTransId="{C7AA2091-8785-46A6-84E4-A306089587B0}" sibTransId="{24542925-98E6-4A6E-ACA7-7F004DC2AADE}"/>
    <dgm:cxn modelId="{CF44C6D6-8941-4AAF-B07E-D6DC7229536C}" type="presOf" srcId="{DBE283DA-5F04-4E94-B68D-CDA6DD97DED6}" destId="{8F4CFEE1-1560-401C-9BF0-5C59E3FD008E}" srcOrd="0" destOrd="1" presId="urn:microsoft.com/office/officeart/2005/8/layout/hList1"/>
    <dgm:cxn modelId="{1DA896DB-C9AE-48F1-A598-EC4ACC621A1E}" type="presOf" srcId="{4DF1759E-B0C8-4556-9F5B-C42D80150F30}" destId="{4D237404-D1BC-4113-9A40-213838A68D2C}" srcOrd="0" destOrd="0" presId="urn:microsoft.com/office/officeart/2005/8/layout/hList1"/>
    <dgm:cxn modelId="{4BC2E9DB-314A-43E7-914E-B79FA1ED7112}" type="presOf" srcId="{9433ADAB-3DF2-445C-A814-9E2EB4F3EB3D}" destId="{C4DD8DCB-00FF-40D6-9F3A-7DBD031A5547}" srcOrd="0" destOrd="12" presId="urn:microsoft.com/office/officeart/2005/8/layout/hList1"/>
    <dgm:cxn modelId="{A0F51FDC-4F55-4AD4-ABDB-0A0D619AF611}" type="presOf" srcId="{8EE9760D-D01E-4590-8600-154E7393C089}" destId="{4FBDADD9-A090-4BF2-BF3F-80E6E8A5522C}" srcOrd="0" destOrd="0" presId="urn:microsoft.com/office/officeart/2005/8/layout/hList1"/>
    <dgm:cxn modelId="{C047D2F0-5617-4008-8E2B-BD38679AB17A}" srcId="{88339B29-AD16-4815-94EA-856AD659709D}" destId="{B14892AF-80A7-4C0B-AEE7-7321888AD7FA}" srcOrd="3" destOrd="0" parTransId="{582178AC-05D0-480F-8AE8-5AECBE24242D}" sibTransId="{207C977C-BE69-4042-ACA1-0C2263343BDC}"/>
    <dgm:cxn modelId="{C2E1C5F1-98CE-45B3-940F-7913AA5C83C4}" type="presOf" srcId="{7A8CFA0C-FDA3-4D2D-B2AD-6C8AF5E7E7FF}" destId="{63DA28B0-76F7-4177-B46A-277D85AF674F}" srcOrd="0" destOrd="8" presId="urn:microsoft.com/office/officeart/2005/8/layout/hList1"/>
    <dgm:cxn modelId="{27A167F2-E3B8-4A60-AA59-F35C91E6E514}" type="presOf" srcId="{E8A05B79-4646-4FDA-8A36-EB75F02B9531}" destId="{730898AA-F2E7-42C9-B522-BF7A819499D5}" srcOrd="0" destOrd="0" presId="urn:microsoft.com/office/officeart/2005/8/layout/hList1"/>
    <dgm:cxn modelId="{B1446AF3-550E-46C9-B346-45673FCA7B48}" type="presOf" srcId="{88339B29-AD16-4815-94EA-856AD659709D}" destId="{7BDE8748-5094-45AA-956D-13958D64DAC4}" srcOrd="0" destOrd="0" presId="urn:microsoft.com/office/officeart/2005/8/layout/hList1"/>
    <dgm:cxn modelId="{183E2DF6-5C5C-46D6-AE40-3C91E155A500}" type="presOf" srcId="{6A0896B4-CF21-4EB3-BA39-3880A56AC2A1}" destId="{C4DD8DCB-00FF-40D6-9F3A-7DBD031A5547}" srcOrd="0" destOrd="11" presId="urn:microsoft.com/office/officeart/2005/8/layout/hList1"/>
    <dgm:cxn modelId="{77C9DAF6-3EA6-41AA-A0A8-92716DA3A9D2}" srcId="{E8A05B79-4646-4FDA-8A36-EB75F02B9531}" destId="{AC4ABF7D-BFF6-42A2-969A-2AFE72D8A0AD}" srcOrd="5" destOrd="0" parTransId="{19FCBF30-0292-4AE8-BEF2-6AFAF248A827}" sibTransId="{0C586BFF-E337-4A03-9F2D-F70AFBAB095D}"/>
    <dgm:cxn modelId="{E2E381F7-0305-42E9-8850-E284DA310B01}" type="presOf" srcId="{45C6FB07-DB6E-4F75-8ED5-8846B4CB22D7}" destId="{C4DD8DCB-00FF-40D6-9F3A-7DBD031A5547}" srcOrd="0" destOrd="9" presId="urn:microsoft.com/office/officeart/2005/8/layout/hList1"/>
    <dgm:cxn modelId="{846480FB-2483-4B11-ADF2-C7D92A2A7847}" type="presOf" srcId="{4E26774B-681E-4E7E-B7C2-E29038FF5CF1}" destId="{63DA28B0-76F7-4177-B46A-277D85AF674F}" srcOrd="0" destOrd="4" presId="urn:microsoft.com/office/officeart/2005/8/layout/hList1"/>
    <dgm:cxn modelId="{9B74F3FD-1FC7-44AD-AE31-82B4E2A7F915}" srcId="{88339B29-AD16-4815-94EA-856AD659709D}" destId="{9433ADAB-3DF2-445C-A814-9E2EB4F3EB3D}" srcOrd="12" destOrd="0" parTransId="{D8AB833D-680E-46FF-99D1-1606A73AFDBB}" sibTransId="{271CB523-FCB9-4532-B5C0-31EAF62607DA}"/>
    <dgm:cxn modelId="{1ED95E70-677F-4892-96A2-812D1E29B465}" type="presParOf" srcId="{4D237404-D1BC-4113-9A40-213838A68D2C}" destId="{CFD4BE5D-9573-42CA-BC60-E304C8A65FD1}" srcOrd="0" destOrd="0" presId="urn:microsoft.com/office/officeart/2005/8/layout/hList1"/>
    <dgm:cxn modelId="{2E08ED84-385E-4887-BC43-1773F0B90E5C}" type="presParOf" srcId="{CFD4BE5D-9573-42CA-BC60-E304C8A65FD1}" destId="{4FBDADD9-A090-4BF2-BF3F-80E6E8A5522C}" srcOrd="0" destOrd="0" presId="urn:microsoft.com/office/officeart/2005/8/layout/hList1"/>
    <dgm:cxn modelId="{C130C49E-ED49-4A2C-A7A6-CF9790E6FE78}" type="presParOf" srcId="{CFD4BE5D-9573-42CA-BC60-E304C8A65FD1}" destId="{63DA28B0-76F7-4177-B46A-277D85AF674F}" srcOrd="1" destOrd="0" presId="urn:microsoft.com/office/officeart/2005/8/layout/hList1"/>
    <dgm:cxn modelId="{11D0B4AA-0521-481C-A2DF-59AE4263F030}" type="presParOf" srcId="{4D237404-D1BC-4113-9A40-213838A68D2C}" destId="{7F73263E-1FCE-4300-B64B-C281C05FC50A}" srcOrd="1" destOrd="0" presId="urn:microsoft.com/office/officeart/2005/8/layout/hList1"/>
    <dgm:cxn modelId="{9079F0FF-3073-4591-A64B-255528001854}" type="presParOf" srcId="{4D237404-D1BC-4113-9A40-213838A68D2C}" destId="{CAEC135E-7C2B-4657-BC79-DC9738F21819}" srcOrd="2" destOrd="0" presId="urn:microsoft.com/office/officeart/2005/8/layout/hList1"/>
    <dgm:cxn modelId="{4861C9E3-78C1-4296-9183-69F5EA6046E1}" type="presParOf" srcId="{CAEC135E-7C2B-4657-BC79-DC9738F21819}" destId="{5701B470-4E16-4AB8-9B95-916ADA7F0427}" srcOrd="0" destOrd="0" presId="urn:microsoft.com/office/officeart/2005/8/layout/hList1"/>
    <dgm:cxn modelId="{57F0C9FA-145B-4A20-8F91-45706ED87A79}" type="presParOf" srcId="{CAEC135E-7C2B-4657-BC79-DC9738F21819}" destId="{8F4CFEE1-1560-401C-9BF0-5C59E3FD008E}" srcOrd="1" destOrd="0" presId="urn:microsoft.com/office/officeart/2005/8/layout/hList1"/>
    <dgm:cxn modelId="{70EECE32-F5F3-4F40-80AE-3B64A5CE9C91}" type="presParOf" srcId="{4D237404-D1BC-4113-9A40-213838A68D2C}" destId="{0085927B-3810-400B-BF98-EC50710B1879}" srcOrd="3" destOrd="0" presId="urn:microsoft.com/office/officeart/2005/8/layout/hList1"/>
    <dgm:cxn modelId="{A7DBD551-F9EA-4CE3-9CF0-9F903CEB7AFC}" type="presParOf" srcId="{4D237404-D1BC-4113-9A40-213838A68D2C}" destId="{B6FC77B7-7303-4603-A369-63F2DB500ACC}" srcOrd="4" destOrd="0" presId="urn:microsoft.com/office/officeart/2005/8/layout/hList1"/>
    <dgm:cxn modelId="{AB5B46B7-C2C1-4CCD-8F3A-9EB1FB5E3665}" type="presParOf" srcId="{B6FC77B7-7303-4603-A369-63F2DB500ACC}" destId="{7BDE8748-5094-45AA-956D-13958D64DAC4}" srcOrd="0" destOrd="0" presId="urn:microsoft.com/office/officeart/2005/8/layout/hList1"/>
    <dgm:cxn modelId="{BA1361D9-4FFB-4EFD-B6CF-AB32EAC49BB2}" type="presParOf" srcId="{B6FC77B7-7303-4603-A369-63F2DB500ACC}" destId="{C4DD8DCB-00FF-40D6-9F3A-7DBD031A5547}" srcOrd="1" destOrd="0" presId="urn:microsoft.com/office/officeart/2005/8/layout/hList1"/>
    <dgm:cxn modelId="{3E4724A4-8AF5-4C8E-A1BB-C92A9B83416F}" type="presParOf" srcId="{4D237404-D1BC-4113-9A40-213838A68D2C}" destId="{48D48B0C-01CF-4F45-BB94-46E1E8580E5A}" srcOrd="5" destOrd="0" presId="urn:microsoft.com/office/officeart/2005/8/layout/hList1"/>
    <dgm:cxn modelId="{F705CE62-7719-477D-B85A-5976FEF3D89F}" type="presParOf" srcId="{4D237404-D1BC-4113-9A40-213838A68D2C}" destId="{60913C61-0019-45F8-9925-90AA18EE5E80}" srcOrd="6" destOrd="0" presId="urn:microsoft.com/office/officeart/2005/8/layout/hList1"/>
    <dgm:cxn modelId="{F6376FCA-EC74-4ECF-82AE-92078606A01A}" type="presParOf" srcId="{60913C61-0019-45F8-9925-90AA18EE5E80}" destId="{730898AA-F2E7-42C9-B522-BF7A819499D5}" srcOrd="0" destOrd="0" presId="urn:microsoft.com/office/officeart/2005/8/layout/hList1"/>
    <dgm:cxn modelId="{A9863884-99EC-49C0-94E5-58232AB1E3DC}" type="presParOf" srcId="{60913C61-0019-45F8-9925-90AA18EE5E80}" destId="{E6B8356C-F3AE-416F-AC20-29F59CC5D9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DADD9-A090-4BF2-BF3F-80E6E8A5522C}">
      <dsp:nvSpPr>
        <dsp:cNvPr id="0" name=""/>
        <dsp:cNvSpPr/>
      </dsp:nvSpPr>
      <dsp:spPr>
        <a:xfrm>
          <a:off x="2584873" y="72121"/>
          <a:ext cx="2308039" cy="50070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Cognitive Symptoms of Trauma </a:t>
          </a:r>
        </a:p>
      </dsp:txBody>
      <dsp:txXfrm>
        <a:off x="2584873" y="72121"/>
        <a:ext cx="2308039" cy="500702"/>
      </dsp:txXfrm>
    </dsp:sp>
    <dsp:sp modelId="{63DA28B0-76F7-4177-B46A-277D85AF674F}">
      <dsp:nvSpPr>
        <dsp:cNvPr id="0" name=""/>
        <dsp:cNvSpPr/>
      </dsp:nvSpPr>
      <dsp:spPr>
        <a:xfrm>
          <a:off x="2584873" y="620294"/>
          <a:ext cx="2308039" cy="405721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Poor verbal skills</a:t>
          </a:r>
        </a:p>
        <a:p>
          <a:pPr marL="114300" lvl="1" indent="-114300" algn="l" defTabSz="622300">
            <a:lnSpc>
              <a:spcPct val="90000"/>
            </a:lnSpc>
            <a:spcBef>
              <a:spcPct val="0"/>
            </a:spcBef>
            <a:spcAft>
              <a:spcPct val="15000"/>
            </a:spcAft>
            <a:buChar char="•"/>
          </a:pPr>
          <a:r>
            <a:rPr lang="en-US" sz="1400" kern="1200" dirty="0"/>
            <a:t>Memory problems</a:t>
          </a:r>
        </a:p>
        <a:p>
          <a:pPr marL="114300" lvl="1" indent="-114300" algn="l" defTabSz="622300">
            <a:lnSpc>
              <a:spcPct val="90000"/>
            </a:lnSpc>
            <a:spcBef>
              <a:spcPct val="0"/>
            </a:spcBef>
            <a:spcAft>
              <a:spcPct val="15000"/>
            </a:spcAft>
            <a:buChar char="•"/>
          </a:pPr>
          <a:r>
            <a:rPr lang="en-US" sz="1400" kern="1200" dirty="0"/>
            <a:t>Difficulty focusing</a:t>
          </a:r>
        </a:p>
        <a:p>
          <a:pPr marL="114300" lvl="1" indent="-114300" algn="l" defTabSz="622300">
            <a:lnSpc>
              <a:spcPct val="90000"/>
            </a:lnSpc>
            <a:spcBef>
              <a:spcPct val="0"/>
            </a:spcBef>
            <a:spcAft>
              <a:spcPct val="15000"/>
            </a:spcAft>
            <a:buChar char="•"/>
          </a:pPr>
          <a:r>
            <a:rPr lang="en-US" sz="1400" kern="1200" dirty="0"/>
            <a:t>Learning disabilities</a:t>
          </a:r>
        </a:p>
        <a:p>
          <a:pPr marL="114300" lvl="1" indent="-114300" algn="l" defTabSz="622300">
            <a:lnSpc>
              <a:spcPct val="90000"/>
            </a:lnSpc>
            <a:spcBef>
              <a:spcPct val="0"/>
            </a:spcBef>
            <a:spcAft>
              <a:spcPct val="15000"/>
            </a:spcAft>
            <a:buChar char="•"/>
          </a:pPr>
          <a:r>
            <a:rPr lang="en-US" sz="1400" kern="1200" dirty="0"/>
            <a:t>Poor skill development</a:t>
          </a:r>
        </a:p>
        <a:p>
          <a:pPr marL="114300" lvl="1" indent="-114300" algn="l" defTabSz="622300">
            <a:lnSpc>
              <a:spcPct val="90000"/>
            </a:lnSpc>
            <a:spcBef>
              <a:spcPct val="0"/>
            </a:spcBef>
            <a:spcAft>
              <a:spcPct val="15000"/>
            </a:spcAft>
            <a:buChar char="•"/>
          </a:pPr>
          <a:r>
            <a:rPr lang="en-US" sz="1400" kern="1200" dirty="0"/>
            <a:t>Attachment difficulties</a:t>
          </a:r>
        </a:p>
        <a:p>
          <a:pPr marL="114300" lvl="1" indent="-114300" algn="l" defTabSz="622300">
            <a:lnSpc>
              <a:spcPct val="90000"/>
            </a:lnSpc>
            <a:spcBef>
              <a:spcPct val="0"/>
            </a:spcBef>
            <a:spcAft>
              <a:spcPct val="15000"/>
            </a:spcAft>
            <a:buChar char="•"/>
          </a:pPr>
          <a:r>
            <a:rPr lang="en-US" sz="1400" kern="1200" dirty="0"/>
            <a:t>Poor decision making, impulsivity</a:t>
          </a:r>
        </a:p>
        <a:p>
          <a:pPr marL="114300" lvl="1" indent="-114300" algn="l" defTabSz="622300">
            <a:lnSpc>
              <a:spcPct val="90000"/>
            </a:lnSpc>
            <a:spcBef>
              <a:spcPct val="0"/>
            </a:spcBef>
            <a:spcAft>
              <a:spcPct val="15000"/>
            </a:spcAft>
            <a:buChar char="•"/>
          </a:pPr>
          <a:r>
            <a:rPr lang="en-US" sz="1400" kern="1200" dirty="0"/>
            <a:t>Disorganized 	</a:t>
          </a:r>
        </a:p>
        <a:p>
          <a:pPr marL="114300" lvl="1" indent="-114300" algn="l" defTabSz="622300">
            <a:lnSpc>
              <a:spcPct val="90000"/>
            </a:lnSpc>
            <a:spcBef>
              <a:spcPct val="0"/>
            </a:spcBef>
            <a:spcAft>
              <a:spcPct val="15000"/>
            </a:spcAft>
            <a:buChar char="•"/>
          </a:pPr>
          <a:r>
            <a:rPr lang="en-US" sz="1400" kern="1200" dirty="0"/>
            <a:t>Poor abstract thinking</a:t>
          </a:r>
        </a:p>
        <a:p>
          <a:pPr marL="114300" lvl="1" indent="-114300" algn="l" defTabSz="622300">
            <a:lnSpc>
              <a:spcPct val="90000"/>
            </a:lnSpc>
            <a:spcBef>
              <a:spcPct val="0"/>
            </a:spcBef>
            <a:spcAft>
              <a:spcPct val="15000"/>
            </a:spcAft>
            <a:buChar char="•"/>
          </a:pPr>
          <a:r>
            <a:rPr lang="en-US" sz="1400" kern="1200" dirty="0"/>
            <a:t>Unable to identify and understand own feelings</a:t>
          </a:r>
        </a:p>
      </dsp:txBody>
      <dsp:txXfrm>
        <a:off x="2584873" y="620294"/>
        <a:ext cx="2308039" cy="4057217"/>
      </dsp:txXfrm>
    </dsp:sp>
    <dsp:sp modelId="{5701B470-4E16-4AB8-9B95-916ADA7F0427}">
      <dsp:nvSpPr>
        <dsp:cNvPr id="0" name=""/>
        <dsp:cNvSpPr/>
      </dsp:nvSpPr>
      <dsp:spPr>
        <a:xfrm>
          <a:off x="76195" y="75371"/>
          <a:ext cx="2308039" cy="500702"/>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Common Diagnosis</a:t>
          </a:r>
        </a:p>
      </dsp:txBody>
      <dsp:txXfrm>
        <a:off x="76195" y="75371"/>
        <a:ext cx="2308039" cy="500702"/>
      </dsp:txXfrm>
    </dsp:sp>
    <dsp:sp modelId="{8F4CFEE1-1560-401C-9BF0-5C59E3FD008E}">
      <dsp:nvSpPr>
        <dsp:cNvPr id="0" name=""/>
        <dsp:cNvSpPr/>
      </dsp:nvSpPr>
      <dsp:spPr>
        <a:xfrm>
          <a:off x="95744" y="620294"/>
          <a:ext cx="2308039" cy="4057217"/>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Reactive Attachment Disorder (RAD)</a:t>
          </a:r>
        </a:p>
        <a:p>
          <a:pPr marL="114300" lvl="1" indent="-114300" algn="l" defTabSz="622300">
            <a:lnSpc>
              <a:spcPct val="90000"/>
            </a:lnSpc>
            <a:spcBef>
              <a:spcPct val="0"/>
            </a:spcBef>
            <a:spcAft>
              <a:spcPct val="15000"/>
            </a:spcAft>
            <a:buChar char="•"/>
          </a:pPr>
          <a:r>
            <a:rPr lang="en-US" sz="1400" kern="1200" dirty="0"/>
            <a:t>Depression</a:t>
          </a:r>
        </a:p>
        <a:p>
          <a:pPr marL="114300" lvl="1" indent="-114300" algn="l" defTabSz="622300">
            <a:lnSpc>
              <a:spcPct val="90000"/>
            </a:lnSpc>
            <a:spcBef>
              <a:spcPct val="0"/>
            </a:spcBef>
            <a:spcAft>
              <a:spcPct val="15000"/>
            </a:spcAft>
            <a:buChar char="•"/>
          </a:pPr>
          <a:r>
            <a:rPr lang="en-US" sz="1400" kern="1200" dirty="0"/>
            <a:t>Bipolar Disorder</a:t>
          </a:r>
        </a:p>
        <a:p>
          <a:pPr marL="114300" lvl="1" indent="-114300" algn="l" defTabSz="622300">
            <a:lnSpc>
              <a:spcPct val="90000"/>
            </a:lnSpc>
            <a:spcBef>
              <a:spcPct val="0"/>
            </a:spcBef>
            <a:spcAft>
              <a:spcPct val="15000"/>
            </a:spcAft>
            <a:buChar char="•"/>
          </a:pPr>
          <a:r>
            <a:rPr lang="en-US" sz="1400" kern="1200" dirty="0"/>
            <a:t>Post Traumatic Stress Disorder (PTSD)</a:t>
          </a:r>
        </a:p>
        <a:p>
          <a:pPr marL="114300" lvl="1" indent="-114300" algn="l" defTabSz="622300">
            <a:lnSpc>
              <a:spcPct val="90000"/>
            </a:lnSpc>
            <a:spcBef>
              <a:spcPct val="0"/>
            </a:spcBef>
            <a:spcAft>
              <a:spcPct val="15000"/>
            </a:spcAft>
            <a:buChar char="•"/>
          </a:pPr>
          <a:r>
            <a:rPr lang="en-US" sz="1400" kern="1200" dirty="0"/>
            <a:t>Attention Deficit Hyperactivity Disorder (ADHD)</a:t>
          </a:r>
        </a:p>
        <a:p>
          <a:pPr marL="114300" lvl="1" indent="-114300" algn="l" defTabSz="622300">
            <a:lnSpc>
              <a:spcPct val="90000"/>
            </a:lnSpc>
            <a:spcBef>
              <a:spcPct val="0"/>
            </a:spcBef>
            <a:spcAft>
              <a:spcPct val="15000"/>
            </a:spcAft>
            <a:buChar char="•"/>
          </a:pPr>
          <a:r>
            <a:rPr lang="en-US" sz="1400" kern="1200" dirty="0"/>
            <a:t>Oppositional Defiant Disorder (ODD)</a:t>
          </a:r>
        </a:p>
        <a:p>
          <a:pPr marL="114300" lvl="1" indent="-114300" algn="l" defTabSz="622300">
            <a:lnSpc>
              <a:spcPct val="90000"/>
            </a:lnSpc>
            <a:spcBef>
              <a:spcPct val="0"/>
            </a:spcBef>
            <a:spcAft>
              <a:spcPct val="15000"/>
            </a:spcAft>
            <a:buChar char="•"/>
          </a:pPr>
          <a:r>
            <a:rPr lang="en-US" sz="1400" kern="1200" dirty="0"/>
            <a:t>Conduct Disorder </a:t>
          </a:r>
        </a:p>
        <a:p>
          <a:pPr marL="114300" lvl="1" indent="-114300" algn="l" defTabSz="622300">
            <a:lnSpc>
              <a:spcPct val="90000"/>
            </a:lnSpc>
            <a:spcBef>
              <a:spcPct val="0"/>
            </a:spcBef>
            <a:spcAft>
              <a:spcPct val="15000"/>
            </a:spcAft>
            <a:buChar char="•"/>
          </a:pPr>
          <a:r>
            <a:rPr lang="en-US" sz="1400" kern="1200" dirty="0"/>
            <a:t>Sensory Processing Disorder (SPD)</a:t>
          </a:r>
        </a:p>
      </dsp:txBody>
      <dsp:txXfrm>
        <a:off x="95744" y="620294"/>
        <a:ext cx="2308039" cy="4057217"/>
      </dsp:txXfrm>
    </dsp:sp>
    <dsp:sp modelId="{7BDE8748-5094-45AA-956D-13958D64DAC4}">
      <dsp:nvSpPr>
        <dsp:cNvPr id="0" name=""/>
        <dsp:cNvSpPr/>
      </dsp:nvSpPr>
      <dsp:spPr>
        <a:xfrm>
          <a:off x="5266169" y="115006"/>
          <a:ext cx="2308039" cy="500702"/>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Behavioral Symptoms of Trauma</a:t>
          </a:r>
        </a:p>
      </dsp:txBody>
      <dsp:txXfrm>
        <a:off x="5266169" y="115006"/>
        <a:ext cx="2308039" cy="500702"/>
      </dsp:txXfrm>
    </dsp:sp>
    <dsp:sp modelId="{C4DD8DCB-00FF-40D6-9F3A-7DBD031A5547}">
      <dsp:nvSpPr>
        <dsp:cNvPr id="0" name=""/>
        <dsp:cNvSpPr/>
      </dsp:nvSpPr>
      <dsp:spPr>
        <a:xfrm>
          <a:off x="5266169" y="615709"/>
          <a:ext cx="2308039" cy="4057217"/>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Excessive temper</a:t>
          </a:r>
        </a:p>
        <a:p>
          <a:pPr marL="114300" lvl="1" indent="-114300" algn="l" defTabSz="622300">
            <a:lnSpc>
              <a:spcPct val="90000"/>
            </a:lnSpc>
            <a:spcBef>
              <a:spcPct val="0"/>
            </a:spcBef>
            <a:spcAft>
              <a:spcPct val="15000"/>
            </a:spcAft>
            <a:buChar char="•"/>
          </a:pPr>
          <a:r>
            <a:rPr lang="en-US" sz="1400" kern="1200" dirty="0"/>
            <a:t>Regressive behavior</a:t>
          </a:r>
        </a:p>
        <a:p>
          <a:pPr marL="114300" lvl="1" indent="-114300" algn="l" defTabSz="622300">
            <a:lnSpc>
              <a:spcPct val="90000"/>
            </a:lnSpc>
            <a:spcBef>
              <a:spcPct val="0"/>
            </a:spcBef>
            <a:spcAft>
              <a:spcPct val="15000"/>
            </a:spcAft>
            <a:buChar char="•"/>
          </a:pPr>
          <a:r>
            <a:rPr lang="en-US" sz="1400" kern="1200" dirty="0"/>
            <a:t>Aggressive behavior</a:t>
          </a:r>
        </a:p>
        <a:p>
          <a:pPr marL="114300" lvl="1" indent="-114300" algn="l" defTabSz="622300">
            <a:lnSpc>
              <a:spcPct val="90000"/>
            </a:lnSpc>
            <a:spcBef>
              <a:spcPct val="0"/>
            </a:spcBef>
            <a:spcAft>
              <a:spcPct val="15000"/>
            </a:spcAft>
            <a:buChar char="•"/>
          </a:pPr>
          <a:r>
            <a:rPr lang="en-US" sz="1400" kern="1200" dirty="0"/>
            <a:t>Act out in social situations</a:t>
          </a:r>
        </a:p>
        <a:p>
          <a:pPr marL="114300" lvl="1" indent="-114300" algn="l" defTabSz="622300">
            <a:lnSpc>
              <a:spcPct val="90000"/>
            </a:lnSpc>
            <a:spcBef>
              <a:spcPct val="0"/>
            </a:spcBef>
            <a:spcAft>
              <a:spcPct val="15000"/>
            </a:spcAft>
            <a:buChar char="•"/>
          </a:pPr>
          <a:r>
            <a:rPr lang="en-US" sz="1400" kern="1200" dirty="0"/>
            <a:t>Verbally abusive </a:t>
          </a:r>
        </a:p>
        <a:p>
          <a:pPr marL="114300" lvl="1" indent="-114300" algn="l" defTabSz="622300">
            <a:lnSpc>
              <a:spcPct val="90000"/>
            </a:lnSpc>
            <a:spcBef>
              <a:spcPct val="0"/>
            </a:spcBef>
            <a:spcAft>
              <a:spcPct val="15000"/>
            </a:spcAft>
            <a:buChar char="•"/>
          </a:pPr>
          <a:r>
            <a:rPr lang="en-US" sz="1400" kern="1200" dirty="0"/>
            <a:t>Startle easily </a:t>
          </a:r>
        </a:p>
        <a:p>
          <a:pPr marL="114300" lvl="1" indent="-114300" algn="l" defTabSz="622300">
            <a:lnSpc>
              <a:spcPct val="90000"/>
            </a:lnSpc>
            <a:spcBef>
              <a:spcPct val="0"/>
            </a:spcBef>
            <a:spcAft>
              <a:spcPct val="15000"/>
            </a:spcAft>
            <a:buChar char="•"/>
          </a:pPr>
          <a:r>
            <a:rPr lang="en-US" sz="1400" kern="1200" dirty="0"/>
            <a:t>Unable to trust others or make friends</a:t>
          </a:r>
        </a:p>
        <a:p>
          <a:pPr marL="114300" lvl="1" indent="-114300" algn="l" defTabSz="622300">
            <a:lnSpc>
              <a:spcPct val="90000"/>
            </a:lnSpc>
            <a:spcBef>
              <a:spcPct val="0"/>
            </a:spcBef>
            <a:spcAft>
              <a:spcPct val="15000"/>
            </a:spcAft>
            <a:buChar char="•"/>
          </a:pPr>
          <a:r>
            <a:rPr lang="en-US" sz="1400" kern="1200" dirty="0"/>
            <a:t>Believe they are to blame</a:t>
          </a:r>
        </a:p>
        <a:p>
          <a:pPr marL="114300" lvl="1" indent="-114300" algn="l" defTabSz="622300">
            <a:lnSpc>
              <a:spcPct val="90000"/>
            </a:lnSpc>
            <a:spcBef>
              <a:spcPct val="0"/>
            </a:spcBef>
            <a:spcAft>
              <a:spcPct val="15000"/>
            </a:spcAft>
            <a:buChar char="•"/>
          </a:pPr>
          <a:r>
            <a:rPr lang="en-US" sz="1400" kern="1200" dirty="0"/>
            <a:t>Fearful &amp; Anxious </a:t>
          </a:r>
        </a:p>
        <a:p>
          <a:pPr marL="114300" lvl="1" indent="-114300" algn="l" defTabSz="622300">
            <a:lnSpc>
              <a:spcPct val="90000"/>
            </a:lnSpc>
            <a:spcBef>
              <a:spcPct val="0"/>
            </a:spcBef>
            <a:spcAft>
              <a:spcPct val="15000"/>
            </a:spcAft>
            <a:buChar char="•"/>
          </a:pPr>
          <a:r>
            <a:rPr lang="en-US" sz="1400" kern="1200" dirty="0"/>
            <a:t>Withdrawn </a:t>
          </a:r>
        </a:p>
        <a:p>
          <a:pPr marL="114300" lvl="1" indent="-114300" algn="l" defTabSz="622300">
            <a:lnSpc>
              <a:spcPct val="90000"/>
            </a:lnSpc>
            <a:spcBef>
              <a:spcPct val="0"/>
            </a:spcBef>
            <a:spcAft>
              <a:spcPct val="15000"/>
            </a:spcAft>
            <a:buChar char="•"/>
          </a:pPr>
          <a:r>
            <a:rPr lang="en-US" sz="1400" kern="1200" dirty="0"/>
            <a:t>Lack self confidence</a:t>
          </a:r>
        </a:p>
        <a:p>
          <a:pPr marL="114300" lvl="1" indent="-114300" algn="l" defTabSz="622300">
            <a:lnSpc>
              <a:spcPct val="90000"/>
            </a:lnSpc>
            <a:spcBef>
              <a:spcPct val="0"/>
            </a:spcBef>
            <a:spcAft>
              <a:spcPct val="15000"/>
            </a:spcAft>
            <a:buChar char="•"/>
          </a:pPr>
          <a:r>
            <a:rPr lang="en-US" sz="1400" kern="1200" dirty="0"/>
            <a:t>Hyperactivity </a:t>
          </a:r>
        </a:p>
        <a:p>
          <a:pPr marL="114300" lvl="1" indent="-114300" algn="l" defTabSz="622300">
            <a:lnSpc>
              <a:spcPct val="90000"/>
            </a:lnSpc>
            <a:spcBef>
              <a:spcPct val="0"/>
            </a:spcBef>
            <a:spcAft>
              <a:spcPct val="15000"/>
            </a:spcAft>
            <a:buChar char="•"/>
          </a:pPr>
          <a:r>
            <a:rPr lang="en-US" sz="1400" kern="1200" dirty="0"/>
            <a:t>Lying, stealing, defiant, disrespectful</a:t>
          </a:r>
        </a:p>
        <a:p>
          <a:pPr marL="114300" lvl="1" indent="-114300" algn="l" defTabSz="622300">
            <a:lnSpc>
              <a:spcPct val="90000"/>
            </a:lnSpc>
            <a:spcBef>
              <a:spcPct val="0"/>
            </a:spcBef>
            <a:spcAft>
              <a:spcPct val="15000"/>
            </a:spcAft>
            <a:buChar char="•"/>
          </a:pPr>
          <a:endParaRPr lang="en-US" sz="1400" kern="1200" dirty="0"/>
        </a:p>
      </dsp:txBody>
      <dsp:txXfrm>
        <a:off x="5266169" y="615709"/>
        <a:ext cx="2308039" cy="4057217"/>
      </dsp:txXfrm>
    </dsp:sp>
    <dsp:sp modelId="{730898AA-F2E7-42C9-B522-BF7A819499D5}">
      <dsp:nvSpPr>
        <dsp:cNvPr id="0" name=""/>
        <dsp:cNvSpPr/>
      </dsp:nvSpPr>
      <dsp:spPr>
        <a:xfrm>
          <a:off x="7897334" y="115006"/>
          <a:ext cx="2308039" cy="50070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Physiological Symptoms of Trauma</a:t>
          </a:r>
        </a:p>
      </dsp:txBody>
      <dsp:txXfrm>
        <a:off x="7897334" y="115006"/>
        <a:ext cx="2308039" cy="500702"/>
      </dsp:txXfrm>
    </dsp:sp>
    <dsp:sp modelId="{E6B8356C-F3AE-416F-AC20-29F59CC5D92D}">
      <dsp:nvSpPr>
        <dsp:cNvPr id="0" name=""/>
        <dsp:cNvSpPr/>
      </dsp:nvSpPr>
      <dsp:spPr>
        <a:xfrm>
          <a:off x="7897334" y="615709"/>
          <a:ext cx="2308039" cy="4057217"/>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Poor appetite, low weight and digestive problems.  </a:t>
          </a:r>
        </a:p>
        <a:p>
          <a:pPr marL="114300" lvl="1" indent="-114300" algn="l" defTabSz="622300">
            <a:lnSpc>
              <a:spcPct val="90000"/>
            </a:lnSpc>
            <a:spcBef>
              <a:spcPct val="0"/>
            </a:spcBef>
            <a:spcAft>
              <a:spcPct val="15000"/>
            </a:spcAft>
            <a:buChar char="•"/>
          </a:pPr>
          <a:r>
            <a:rPr lang="en-US" sz="1400" kern="1200" dirty="0"/>
            <a:t>Stomachaches and headaches </a:t>
          </a:r>
        </a:p>
        <a:p>
          <a:pPr marL="114300" lvl="1" indent="-114300" algn="l" defTabSz="622300">
            <a:lnSpc>
              <a:spcPct val="90000"/>
            </a:lnSpc>
            <a:spcBef>
              <a:spcPct val="0"/>
            </a:spcBef>
            <a:spcAft>
              <a:spcPct val="15000"/>
            </a:spcAft>
            <a:buChar char="•"/>
          </a:pPr>
          <a:r>
            <a:rPr lang="en-US" sz="1400" kern="1200" dirty="0"/>
            <a:t>Poor sleep habits</a:t>
          </a:r>
        </a:p>
        <a:p>
          <a:pPr marL="114300" lvl="1" indent="-114300" algn="l" defTabSz="622300">
            <a:lnSpc>
              <a:spcPct val="90000"/>
            </a:lnSpc>
            <a:spcBef>
              <a:spcPct val="0"/>
            </a:spcBef>
            <a:spcAft>
              <a:spcPct val="15000"/>
            </a:spcAft>
            <a:buChar char="•"/>
          </a:pPr>
          <a:r>
            <a:rPr lang="en-US" sz="1400" kern="1200" dirty="0"/>
            <a:t>Nightmares, trouble sleeping.  </a:t>
          </a:r>
        </a:p>
        <a:p>
          <a:pPr marL="114300" lvl="1" indent="-114300" algn="l" defTabSz="622300">
            <a:lnSpc>
              <a:spcPct val="90000"/>
            </a:lnSpc>
            <a:spcBef>
              <a:spcPct val="0"/>
            </a:spcBef>
            <a:spcAft>
              <a:spcPct val="15000"/>
            </a:spcAft>
            <a:buChar char="•"/>
          </a:pPr>
          <a:r>
            <a:rPr lang="en-US" sz="1400" kern="1200" dirty="0"/>
            <a:t>Wet the bed after being potty training </a:t>
          </a:r>
        </a:p>
        <a:p>
          <a:pPr marL="114300" lvl="1" indent="-114300" algn="l" defTabSz="622300">
            <a:lnSpc>
              <a:spcPct val="90000"/>
            </a:lnSpc>
            <a:spcBef>
              <a:spcPct val="0"/>
            </a:spcBef>
            <a:spcAft>
              <a:spcPct val="15000"/>
            </a:spcAft>
            <a:buChar char="•"/>
          </a:pPr>
          <a:r>
            <a:rPr lang="en-US" sz="1400" kern="1200" dirty="0"/>
            <a:t>Food issues:  hoarding and gorging </a:t>
          </a:r>
        </a:p>
        <a:p>
          <a:pPr marL="114300" lvl="1" indent="-114300" algn="l" defTabSz="622300">
            <a:lnSpc>
              <a:spcPct val="90000"/>
            </a:lnSpc>
            <a:spcBef>
              <a:spcPct val="0"/>
            </a:spcBef>
            <a:spcAft>
              <a:spcPct val="15000"/>
            </a:spcAft>
            <a:buChar char="•"/>
          </a:pPr>
          <a:endParaRPr lang="en-US" sz="1400" kern="1200" dirty="0"/>
        </a:p>
      </dsp:txBody>
      <dsp:txXfrm>
        <a:off x="7897334" y="615709"/>
        <a:ext cx="2308039" cy="40572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9C5C5AF-2F25-46BF-AAFF-687DD2C2FA17}" type="datetimeFigureOut">
              <a:rPr lang="en-US" smtClean="0"/>
              <a:t>6/14/2022</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8E2D8A90-23EA-4025-B9AC-36F5782247A1}" type="slidenum">
              <a:rPr lang="en-US" smtClean="0"/>
              <a:t>‹#›</a:t>
            </a:fld>
            <a:endParaRPr lang="en-US"/>
          </a:p>
        </p:txBody>
      </p:sp>
    </p:spTree>
    <p:extLst>
      <p:ext uri="{BB962C8B-B14F-4D97-AF65-F5344CB8AC3E}">
        <p14:creationId xmlns:p14="http://schemas.microsoft.com/office/powerpoint/2010/main" val="334586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6489BEB-E59C-4A1F-8C75-8ACC8EEF72C4}" type="datetimeFigureOut">
              <a:rPr lang="en-US" smtClean="0"/>
              <a:t>6/14/2022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4C42798-08C5-461C-8E52-F4D83078C079}" type="slidenum">
              <a:rPr lang="en-US" smtClean="0"/>
              <a:t>‹#›</a:t>
            </a:fld>
            <a:endParaRPr lang="en-US"/>
          </a:p>
        </p:txBody>
      </p:sp>
    </p:spTree>
    <p:extLst>
      <p:ext uri="{BB962C8B-B14F-4D97-AF65-F5344CB8AC3E}">
        <p14:creationId xmlns:p14="http://schemas.microsoft.com/office/powerpoint/2010/main" val="52607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a:t>
            </a:fld>
            <a:endParaRPr lang="en-US"/>
          </a:p>
        </p:txBody>
      </p:sp>
    </p:spTree>
    <p:extLst>
      <p:ext uri="{BB962C8B-B14F-4D97-AF65-F5344CB8AC3E}">
        <p14:creationId xmlns:p14="http://schemas.microsoft.com/office/powerpoint/2010/main" val="60568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10</a:t>
            </a:fld>
            <a:endParaRPr lang="en-US"/>
          </a:p>
        </p:txBody>
      </p:sp>
    </p:spTree>
    <p:extLst>
      <p:ext uri="{BB962C8B-B14F-4D97-AF65-F5344CB8AC3E}">
        <p14:creationId xmlns:p14="http://schemas.microsoft.com/office/powerpoint/2010/main" val="371311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11</a:t>
            </a:fld>
            <a:endParaRPr lang="en-US"/>
          </a:p>
        </p:txBody>
      </p:sp>
    </p:spTree>
    <p:extLst>
      <p:ext uri="{BB962C8B-B14F-4D97-AF65-F5344CB8AC3E}">
        <p14:creationId xmlns:p14="http://schemas.microsoft.com/office/powerpoint/2010/main" val="374687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12</a:t>
            </a:fld>
            <a:endParaRPr lang="en-US"/>
          </a:p>
        </p:txBody>
      </p:sp>
    </p:spTree>
    <p:extLst>
      <p:ext uri="{BB962C8B-B14F-4D97-AF65-F5344CB8AC3E}">
        <p14:creationId xmlns:p14="http://schemas.microsoft.com/office/powerpoint/2010/main" val="324414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13</a:t>
            </a:fld>
            <a:endParaRPr lang="en-US"/>
          </a:p>
        </p:txBody>
      </p:sp>
    </p:spTree>
    <p:extLst>
      <p:ext uri="{BB962C8B-B14F-4D97-AF65-F5344CB8AC3E}">
        <p14:creationId xmlns:p14="http://schemas.microsoft.com/office/powerpoint/2010/main" val="107194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14</a:t>
            </a:fld>
            <a:endParaRPr lang="en-US"/>
          </a:p>
        </p:txBody>
      </p:sp>
    </p:spTree>
    <p:extLst>
      <p:ext uri="{BB962C8B-B14F-4D97-AF65-F5344CB8AC3E}">
        <p14:creationId xmlns:p14="http://schemas.microsoft.com/office/powerpoint/2010/main" val="65663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15</a:t>
            </a:fld>
            <a:endParaRPr lang="en-US"/>
          </a:p>
        </p:txBody>
      </p:sp>
    </p:spTree>
    <p:extLst>
      <p:ext uri="{BB962C8B-B14F-4D97-AF65-F5344CB8AC3E}">
        <p14:creationId xmlns:p14="http://schemas.microsoft.com/office/powerpoint/2010/main" val="401445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16</a:t>
            </a:fld>
            <a:endParaRPr lang="en-US"/>
          </a:p>
        </p:txBody>
      </p:sp>
    </p:spTree>
    <p:extLst>
      <p:ext uri="{BB962C8B-B14F-4D97-AF65-F5344CB8AC3E}">
        <p14:creationId xmlns:p14="http://schemas.microsoft.com/office/powerpoint/2010/main" val="129124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17</a:t>
            </a:fld>
            <a:endParaRPr lang="en-US"/>
          </a:p>
        </p:txBody>
      </p:sp>
    </p:spTree>
    <p:extLst>
      <p:ext uri="{BB962C8B-B14F-4D97-AF65-F5344CB8AC3E}">
        <p14:creationId xmlns:p14="http://schemas.microsoft.com/office/powerpoint/2010/main" val="386207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18</a:t>
            </a:fld>
            <a:endParaRPr lang="en-US"/>
          </a:p>
        </p:txBody>
      </p:sp>
    </p:spTree>
    <p:extLst>
      <p:ext uri="{BB962C8B-B14F-4D97-AF65-F5344CB8AC3E}">
        <p14:creationId xmlns:p14="http://schemas.microsoft.com/office/powerpoint/2010/main" val="162496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19</a:t>
            </a:fld>
            <a:endParaRPr lang="en-US"/>
          </a:p>
        </p:txBody>
      </p:sp>
    </p:spTree>
    <p:extLst>
      <p:ext uri="{BB962C8B-B14F-4D97-AF65-F5344CB8AC3E}">
        <p14:creationId xmlns:p14="http://schemas.microsoft.com/office/powerpoint/2010/main" val="224284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2</a:t>
            </a:fld>
            <a:endParaRPr lang="en-US"/>
          </a:p>
        </p:txBody>
      </p:sp>
    </p:spTree>
    <p:extLst>
      <p:ext uri="{BB962C8B-B14F-4D97-AF65-F5344CB8AC3E}">
        <p14:creationId xmlns:p14="http://schemas.microsoft.com/office/powerpoint/2010/main" val="107437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20</a:t>
            </a:fld>
            <a:endParaRPr lang="en-US"/>
          </a:p>
        </p:txBody>
      </p:sp>
    </p:spTree>
    <p:extLst>
      <p:ext uri="{BB962C8B-B14F-4D97-AF65-F5344CB8AC3E}">
        <p14:creationId xmlns:p14="http://schemas.microsoft.com/office/powerpoint/2010/main" val="349120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21</a:t>
            </a:fld>
            <a:endParaRPr lang="en-US"/>
          </a:p>
        </p:txBody>
      </p:sp>
    </p:spTree>
    <p:extLst>
      <p:ext uri="{BB962C8B-B14F-4D97-AF65-F5344CB8AC3E}">
        <p14:creationId xmlns:p14="http://schemas.microsoft.com/office/powerpoint/2010/main" val="3733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22</a:t>
            </a:fld>
            <a:endParaRPr lang="en-US"/>
          </a:p>
        </p:txBody>
      </p:sp>
    </p:spTree>
    <p:extLst>
      <p:ext uri="{BB962C8B-B14F-4D97-AF65-F5344CB8AC3E}">
        <p14:creationId xmlns:p14="http://schemas.microsoft.com/office/powerpoint/2010/main" val="278421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23</a:t>
            </a:fld>
            <a:endParaRPr lang="en-US"/>
          </a:p>
        </p:txBody>
      </p:sp>
    </p:spTree>
    <p:extLst>
      <p:ext uri="{BB962C8B-B14F-4D97-AF65-F5344CB8AC3E}">
        <p14:creationId xmlns:p14="http://schemas.microsoft.com/office/powerpoint/2010/main" val="413257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3</a:t>
            </a:fld>
            <a:endParaRPr lang="en-US"/>
          </a:p>
        </p:txBody>
      </p:sp>
    </p:spTree>
    <p:extLst>
      <p:ext uri="{BB962C8B-B14F-4D97-AF65-F5344CB8AC3E}">
        <p14:creationId xmlns:p14="http://schemas.microsoft.com/office/powerpoint/2010/main" val="354851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4</a:t>
            </a:fld>
            <a:endParaRPr lang="en-US"/>
          </a:p>
        </p:txBody>
      </p:sp>
    </p:spTree>
    <p:extLst>
      <p:ext uri="{BB962C8B-B14F-4D97-AF65-F5344CB8AC3E}">
        <p14:creationId xmlns:p14="http://schemas.microsoft.com/office/powerpoint/2010/main" val="59137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5</a:t>
            </a:fld>
            <a:endParaRPr lang="en-US"/>
          </a:p>
        </p:txBody>
      </p:sp>
    </p:spTree>
    <p:extLst>
      <p:ext uri="{BB962C8B-B14F-4D97-AF65-F5344CB8AC3E}">
        <p14:creationId xmlns:p14="http://schemas.microsoft.com/office/powerpoint/2010/main" val="226846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6</a:t>
            </a:fld>
            <a:endParaRPr lang="en-US"/>
          </a:p>
        </p:txBody>
      </p:sp>
    </p:spTree>
    <p:extLst>
      <p:ext uri="{BB962C8B-B14F-4D97-AF65-F5344CB8AC3E}">
        <p14:creationId xmlns:p14="http://schemas.microsoft.com/office/powerpoint/2010/main" val="388135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7</a:t>
            </a:fld>
            <a:endParaRPr lang="en-US"/>
          </a:p>
        </p:txBody>
      </p:sp>
    </p:spTree>
    <p:extLst>
      <p:ext uri="{BB962C8B-B14F-4D97-AF65-F5344CB8AC3E}">
        <p14:creationId xmlns:p14="http://schemas.microsoft.com/office/powerpoint/2010/main" val="40941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8</a:t>
            </a:fld>
            <a:endParaRPr lang="en-US"/>
          </a:p>
        </p:txBody>
      </p:sp>
    </p:spTree>
    <p:extLst>
      <p:ext uri="{BB962C8B-B14F-4D97-AF65-F5344CB8AC3E}">
        <p14:creationId xmlns:p14="http://schemas.microsoft.com/office/powerpoint/2010/main" val="149348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42798-08C5-461C-8E52-F4D83078C079}" type="slidenum">
              <a:rPr lang="en-US" smtClean="0"/>
              <a:t>9</a:t>
            </a:fld>
            <a:endParaRPr lang="en-US"/>
          </a:p>
        </p:txBody>
      </p:sp>
    </p:spTree>
    <p:extLst>
      <p:ext uri="{BB962C8B-B14F-4D97-AF65-F5344CB8AC3E}">
        <p14:creationId xmlns:p14="http://schemas.microsoft.com/office/powerpoint/2010/main" val="251215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9600" b="1"/>
            </a:lvl1pPr>
          </a:lstStyle>
          <a:p>
            <a:r>
              <a:rPr lang="en-US" dirty="0"/>
              <a:t>Adoption 101</a:t>
            </a:r>
          </a:p>
        </p:txBody>
      </p:sp>
      <p:sp>
        <p:nvSpPr>
          <p:cNvPr id="3" name="Subtitle 2"/>
          <p:cNvSpPr>
            <a:spLocks noGrp="1"/>
          </p:cNvSpPr>
          <p:nvPr>
            <p:ph type="subTitle" idx="1" hasCustomPrompt="1"/>
          </p:nvPr>
        </p:nvSpPr>
        <p:spPr>
          <a:xfrm>
            <a:off x="968188" y="3602038"/>
            <a:ext cx="10252038" cy="1655762"/>
          </a:xfrm>
        </p:spPr>
        <p:txBody>
          <a:bodyPr/>
          <a:lstStyle>
            <a:lvl1pPr marL="0" indent="0" algn="ctr">
              <a:buNone/>
              <a:defRPr sz="2400" i="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Trauma Informed, Trust-Based Relational Intervention Training</a:t>
            </a:r>
          </a:p>
        </p:txBody>
      </p:sp>
    </p:spTree>
    <p:extLst>
      <p:ext uri="{BB962C8B-B14F-4D97-AF65-F5344CB8AC3E}">
        <p14:creationId xmlns:p14="http://schemas.microsoft.com/office/powerpoint/2010/main" val="93484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159060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426356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233675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291860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272450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334368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295759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348615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182263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8610600" y="6466680"/>
            <a:ext cx="2743200" cy="365125"/>
          </a:xfrm>
          <a:prstGeom prst="rect">
            <a:avLst/>
          </a:prstGeom>
        </p:spPr>
        <p:txBody>
          <a:bodyPr/>
          <a:lstStyle/>
          <a:p>
            <a:fld id="{6E786916-18FA-416D-B6C6-35229AE8D647}" type="slidenum">
              <a:rPr lang="en-US" smtClean="0"/>
              <a:t>‹#›</a:t>
            </a:fld>
            <a:endParaRPr lang="en-US"/>
          </a:p>
        </p:txBody>
      </p:sp>
    </p:spTree>
    <p:extLst>
      <p:ext uri="{BB962C8B-B14F-4D97-AF65-F5344CB8AC3E}">
        <p14:creationId xmlns:p14="http://schemas.microsoft.com/office/powerpoint/2010/main" val="174411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5709106"/>
            <a:ext cx="12192000" cy="1356071"/>
            <a:chOff x="0" y="6099862"/>
            <a:chExt cx="12192000" cy="950111"/>
          </a:xfrm>
        </p:grpSpPr>
        <p:sp>
          <p:nvSpPr>
            <p:cNvPr id="8" name="Rectangle 7"/>
            <p:cNvSpPr/>
            <p:nvPr userDrawn="1"/>
          </p:nvSpPr>
          <p:spPr>
            <a:xfrm>
              <a:off x="0" y="6821611"/>
              <a:ext cx="12192000" cy="83206"/>
            </a:xfrm>
            <a:prstGeom prst="rect">
              <a:avLst/>
            </a:prstGeom>
            <a:solidFill>
              <a:srgbClr val="5469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328225"/>
              <a:ext cx="12192000" cy="493386"/>
            </a:xfrm>
            <a:prstGeom prst="rect">
              <a:avLst/>
            </a:prstGeom>
            <a:solidFill>
              <a:srgbClr val="003C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206" y="6099862"/>
              <a:ext cx="1231029" cy="950111"/>
            </a:xfrm>
            <a:prstGeom prst="rect">
              <a:avLst/>
            </a:prstGeom>
          </p:spPr>
        </p:pic>
      </p:grpSp>
      <p:sp>
        <p:nvSpPr>
          <p:cNvPr id="2" name="Title Placeholder 1"/>
          <p:cNvSpPr>
            <a:spLocks noGrp="1"/>
          </p:cNvSpPr>
          <p:nvPr>
            <p:ph type="title"/>
          </p:nvPr>
        </p:nvSpPr>
        <p:spPr>
          <a:xfrm>
            <a:off x="247425" y="365125"/>
            <a:ext cx="116182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7425" y="1825625"/>
            <a:ext cx="11618259" cy="40906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95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8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v13XamSYGBk"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ak6z3pqNqFU"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gm9CIJ74Oxw"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6070" y="1644145"/>
            <a:ext cx="9144000" cy="1957893"/>
          </a:xfrm>
          <a:noFill/>
          <a:ln w="19050">
            <a:noFill/>
            <a:prstDash val="lgDashDot"/>
          </a:ln>
        </p:spPr>
        <p:txBody>
          <a:bodyPr>
            <a:normAutofit/>
          </a:bodyPr>
          <a:lstStyle/>
          <a:p>
            <a:r>
              <a:rPr lang="en-US" sz="12000" dirty="0">
                <a:latin typeface="Arial Narrow" panose="020B0606020202030204" pitchFamily="34" charset="0"/>
              </a:rPr>
              <a:t>Adoption 101</a:t>
            </a:r>
          </a:p>
        </p:txBody>
      </p:sp>
      <p:sp>
        <p:nvSpPr>
          <p:cNvPr id="7" name="Subtitle 6"/>
          <p:cNvSpPr>
            <a:spLocks noGrp="1"/>
          </p:cNvSpPr>
          <p:nvPr>
            <p:ph type="subTitle" idx="1"/>
          </p:nvPr>
        </p:nvSpPr>
        <p:spPr>
          <a:xfrm>
            <a:off x="204395" y="3602038"/>
            <a:ext cx="11747351" cy="1655762"/>
          </a:xfrm>
        </p:spPr>
        <p:txBody>
          <a:bodyPr>
            <a:normAutofit fontScale="92500" lnSpcReduction="10000"/>
          </a:bodyPr>
          <a:lstStyle/>
          <a:p>
            <a:r>
              <a:rPr lang="en-US" sz="2800" i="0" dirty="0">
                <a:solidFill>
                  <a:srgbClr val="54690E"/>
                </a:solidFill>
              </a:rPr>
              <a:t>Heartland for Children’s </a:t>
            </a:r>
          </a:p>
          <a:p>
            <a:r>
              <a:rPr lang="en-US" sz="2800" i="0" dirty="0">
                <a:solidFill>
                  <a:srgbClr val="54690E"/>
                </a:solidFill>
              </a:rPr>
              <a:t>Trauma Informed, Relationship Focused Adoption Training </a:t>
            </a:r>
          </a:p>
          <a:p>
            <a:endParaRPr lang="en-US" sz="2800" i="0" dirty="0">
              <a:solidFill>
                <a:srgbClr val="54690E"/>
              </a:solidFill>
            </a:endParaRPr>
          </a:p>
          <a:p>
            <a:r>
              <a:rPr lang="en-US" sz="1900" i="0">
                <a:solidFill>
                  <a:srgbClr val="54690E"/>
                </a:solidFill>
              </a:rPr>
              <a:t>Class </a:t>
            </a:r>
            <a:r>
              <a:rPr lang="en-US" sz="1900" i="0" dirty="0">
                <a:solidFill>
                  <a:srgbClr val="54690E"/>
                </a:solidFill>
              </a:rPr>
              <a:t>Three</a:t>
            </a:r>
          </a:p>
        </p:txBody>
      </p:sp>
      <p:sp>
        <p:nvSpPr>
          <p:cNvPr id="2" name="TextBox 1">
            <a:extLst>
              <a:ext uri="{FF2B5EF4-FFF2-40B4-BE49-F238E27FC236}">
                <a16:creationId xmlns:a16="http://schemas.microsoft.com/office/drawing/2014/main" id="{1BF67C27-6CF2-CEB0-C8BA-DF5F90F315EE}"/>
              </a:ext>
            </a:extLst>
          </p:cNvPr>
          <p:cNvSpPr txBox="1"/>
          <p:nvPr/>
        </p:nvSpPr>
        <p:spPr>
          <a:xfrm>
            <a:off x="1690777" y="6047117"/>
            <a:ext cx="88104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ea typeface="+mn-lt"/>
                <a:cs typeface="+mn-lt"/>
              </a:rPr>
              <a:t>Heartland for Children is a community-based care lead agency</a:t>
            </a:r>
            <a:endParaRPr lang="en-US"/>
          </a:p>
          <a:p>
            <a:pPr algn="ctr"/>
            <a:r>
              <a:rPr lang="en-US" dirty="0">
                <a:solidFill>
                  <a:schemeClr val="bg1"/>
                </a:solidFill>
                <a:ea typeface="+mn-lt"/>
                <a:cs typeface="+mn-lt"/>
              </a:rPr>
              <a:t> contracted with the Department of Children and Families.</a:t>
            </a:r>
            <a:endParaRPr lang="en-US">
              <a:solidFill>
                <a:schemeClr val="bg1"/>
              </a:solidFill>
            </a:endParaRPr>
          </a:p>
        </p:txBody>
      </p:sp>
    </p:spTree>
    <p:extLst>
      <p:ext uri="{BB962C8B-B14F-4D97-AF65-F5344CB8AC3E}">
        <p14:creationId xmlns:p14="http://schemas.microsoft.com/office/powerpoint/2010/main" val="185500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6200"/>
            <a:ext cx="11693562" cy="1143000"/>
          </a:xfrm>
        </p:spPr>
        <p:txBody>
          <a:bodyPr>
            <a:noAutofit/>
          </a:bodyPr>
          <a:lstStyle/>
          <a:p>
            <a:r>
              <a:rPr lang="en-US" sz="5400" u="sng" dirty="0">
                <a:solidFill>
                  <a:srgbClr val="54690E"/>
                </a:solidFill>
                <a:latin typeface="Arial Narrow" panose="020B0606020202030204" pitchFamily="34" charset="0"/>
              </a:rPr>
              <a:t>Symptoms of Trauma </a:t>
            </a:r>
          </a:p>
        </p:txBody>
      </p:sp>
      <p:sp>
        <p:nvSpPr>
          <p:cNvPr id="3" name="Content Placeholder 2"/>
          <p:cNvSpPr>
            <a:spLocks noGrp="1"/>
          </p:cNvSpPr>
          <p:nvPr>
            <p:ph idx="1"/>
          </p:nvPr>
        </p:nvSpPr>
        <p:spPr>
          <a:xfrm>
            <a:off x="76200" y="1366220"/>
            <a:ext cx="11963400" cy="5110779"/>
          </a:xfrm>
        </p:spPr>
        <p:txBody>
          <a:bodyPr>
            <a:normAutofit fontScale="55000" lnSpcReduction="20000"/>
          </a:bodyPr>
          <a:lstStyle/>
          <a:p>
            <a:pPr>
              <a:lnSpc>
                <a:spcPct val="120000"/>
              </a:lnSpc>
            </a:pPr>
            <a:r>
              <a:rPr lang="en-US" altLang="en-US" sz="3300" dirty="0">
                <a:solidFill>
                  <a:srgbClr val="003C6A"/>
                </a:solidFill>
                <a:latin typeface="Century Gothic" panose="020B0502020202020204" pitchFamily="34" charset="0"/>
              </a:rPr>
              <a:t>Children in care are often “stuck” in emotional states of fight, flight, or freeze and hence are dysregulated.  </a:t>
            </a:r>
          </a:p>
          <a:p>
            <a:pPr lvl="2">
              <a:lnSpc>
                <a:spcPct val="120000"/>
              </a:lnSpc>
            </a:pPr>
            <a:r>
              <a:rPr lang="en-US" altLang="en-US" sz="3300" dirty="0">
                <a:solidFill>
                  <a:srgbClr val="003C6A"/>
                </a:solidFill>
                <a:latin typeface="Century Gothic" panose="020B0502020202020204" pitchFamily="34" charset="0"/>
              </a:rPr>
              <a:t>Remember this is unconscious – and our children do not have problematic behaviors “on purpose” or to “get back at you”</a:t>
            </a:r>
          </a:p>
          <a:p>
            <a:pPr lvl="2">
              <a:lnSpc>
                <a:spcPct val="120000"/>
              </a:lnSpc>
            </a:pPr>
            <a:r>
              <a:rPr lang="en-US" altLang="en-US" sz="3300" dirty="0">
                <a:solidFill>
                  <a:srgbClr val="003C6A"/>
                </a:solidFill>
                <a:latin typeface="Century Gothic" panose="020B0502020202020204" pitchFamily="34" charset="0"/>
              </a:rPr>
              <a:t>When in that mode, the child will typically react with fight (anger, defiance, threats, combative, etc.), flight (running away, depression, isolation, refusal to talk), or freeze (staring, answering “I don’t know”)</a:t>
            </a:r>
          </a:p>
          <a:p>
            <a:pPr>
              <a:lnSpc>
                <a:spcPct val="120000"/>
              </a:lnSpc>
            </a:pPr>
            <a:r>
              <a:rPr lang="en-US" altLang="en-US" sz="3300" dirty="0">
                <a:solidFill>
                  <a:srgbClr val="003C6A"/>
                </a:solidFill>
                <a:latin typeface="Century Gothic" panose="020B0502020202020204" pitchFamily="34" charset="0"/>
              </a:rPr>
              <a:t>Often there are power and control battles which can look like manipulation.  Remember, this is often because if they are in control, and feel they are getting what they want, they feel a sense safety.  </a:t>
            </a:r>
          </a:p>
          <a:p>
            <a:pPr marL="914400" lvl="2" indent="0">
              <a:lnSpc>
                <a:spcPct val="120000"/>
              </a:lnSpc>
              <a:buNone/>
            </a:pPr>
            <a:endParaRPr lang="en-US" altLang="en-US" sz="3300" dirty="0">
              <a:solidFill>
                <a:srgbClr val="003C6A"/>
              </a:solidFill>
              <a:latin typeface="Century Gothic" panose="020B0502020202020204" pitchFamily="34" charset="0"/>
            </a:endParaRPr>
          </a:p>
          <a:p>
            <a:pPr>
              <a:lnSpc>
                <a:spcPct val="120000"/>
              </a:lnSpc>
            </a:pPr>
            <a:r>
              <a:rPr lang="en-US" altLang="en-US" sz="3300" dirty="0">
                <a:solidFill>
                  <a:srgbClr val="003C6A"/>
                </a:solidFill>
                <a:latin typeface="Century Gothic" panose="020B0502020202020204" pitchFamily="34" charset="0"/>
              </a:rPr>
              <a:t>These behaviors signify dysregulation and often are just a mask for fear.  Behaviors are basically an external display of the internal issues.  </a:t>
            </a:r>
          </a:p>
          <a:p>
            <a:pPr marL="457200" lvl="1" indent="0" algn="ctr">
              <a:lnSpc>
                <a:spcPct val="120000"/>
              </a:lnSpc>
              <a:buNone/>
            </a:pPr>
            <a:r>
              <a:rPr lang="en-US" altLang="en-US" sz="3800" b="1" i="1" u="sng" dirty="0">
                <a:solidFill>
                  <a:srgbClr val="003C6A"/>
                </a:solidFill>
                <a:latin typeface="Century Gothic" panose="020B0502020202020204" pitchFamily="34" charset="0"/>
              </a:rPr>
              <a:t>When behaviors are difficult, this is often when they need you the most!</a:t>
            </a:r>
          </a:p>
          <a:p>
            <a:pPr lvl="1">
              <a:lnSpc>
                <a:spcPct val="80000"/>
              </a:lnSpc>
            </a:pPr>
            <a:endParaRPr lang="en-US" altLang="en-US" sz="3300" b="1" i="1" dirty="0">
              <a:solidFill>
                <a:schemeClr val="bg1"/>
              </a:solidFill>
              <a:latin typeface="Century Gothic" panose="020B0502020202020204" pitchFamily="34" charset="0"/>
            </a:endParaRPr>
          </a:p>
          <a:p>
            <a:pPr lvl="1">
              <a:lnSpc>
                <a:spcPct val="80000"/>
              </a:lnSpc>
            </a:pPr>
            <a:endParaRPr lang="en-US" altLang="en-US" sz="3300" b="1" i="1" dirty="0">
              <a:solidFill>
                <a:schemeClr val="bg1"/>
              </a:solidFill>
              <a:latin typeface="Century Gothic" panose="020B0502020202020204" pitchFamily="34" charset="0"/>
            </a:endParaRPr>
          </a:p>
          <a:p>
            <a:pPr marL="0" indent="0">
              <a:lnSpc>
                <a:spcPct val="80000"/>
              </a:lnSpc>
              <a:buNone/>
            </a:pPr>
            <a:endParaRPr lang="en-US" altLang="en-US" dirty="0">
              <a:latin typeface="Times New Roman" panose="02020603050405020304" pitchFamily="18" charset="0"/>
            </a:endParaRPr>
          </a:p>
          <a:p>
            <a:pPr>
              <a:lnSpc>
                <a:spcPct val="80000"/>
              </a:lnSpc>
            </a:pPr>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32629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3685382"/>
              </p:ext>
            </p:extLst>
          </p:nvPr>
        </p:nvGraphicFramePr>
        <p:xfrm>
          <a:off x="969480" y="1171804"/>
          <a:ext cx="10209213" cy="4787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1882" y="304962"/>
            <a:ext cx="11884407" cy="701731"/>
          </a:xfrm>
          <a:prstGeom prst="rect">
            <a:avLst/>
          </a:prstGeom>
          <a:noFill/>
        </p:spPr>
        <p:txBody>
          <a:bodyPr wrap="square" rtlCol="0">
            <a:spAutoFit/>
          </a:bodyPr>
          <a:lstStyle/>
          <a:p>
            <a:pPr algn="ctr">
              <a:lnSpc>
                <a:spcPct val="90000"/>
              </a:lnSpc>
            </a:pPr>
            <a:r>
              <a:rPr lang="en-US" sz="4400" u="sng" dirty="0">
                <a:solidFill>
                  <a:srgbClr val="54690E"/>
                </a:solidFill>
                <a:latin typeface="Arial Narrow" panose="020B0606020202030204" pitchFamily="34" charset="0"/>
              </a:rPr>
              <a:t>Common Trauma Diagnosis &amp; Trauma Responses</a:t>
            </a:r>
          </a:p>
        </p:txBody>
      </p:sp>
    </p:spTree>
    <p:extLst>
      <p:ext uri="{BB962C8B-B14F-4D97-AF65-F5344CB8AC3E}">
        <p14:creationId xmlns:p14="http://schemas.microsoft.com/office/powerpoint/2010/main" val="315782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77" y="109297"/>
            <a:ext cx="11835246" cy="953114"/>
          </a:xfrm>
        </p:spPr>
        <p:txBody>
          <a:bodyPr>
            <a:noAutofit/>
          </a:bodyPr>
          <a:lstStyle/>
          <a:p>
            <a:r>
              <a:rPr lang="en-US" sz="4400" u="sng" dirty="0">
                <a:solidFill>
                  <a:srgbClr val="54690E"/>
                </a:solidFill>
                <a:latin typeface="Arial Narrow" panose="020B0606020202030204" pitchFamily="34" charset="0"/>
              </a:rPr>
              <a:t>Common Trauma Responses Continued: </a:t>
            </a:r>
          </a:p>
        </p:txBody>
      </p:sp>
      <p:sp>
        <p:nvSpPr>
          <p:cNvPr id="3" name="Content Placeholder 2"/>
          <p:cNvSpPr>
            <a:spLocks noGrp="1"/>
          </p:cNvSpPr>
          <p:nvPr>
            <p:ph idx="1"/>
          </p:nvPr>
        </p:nvSpPr>
        <p:spPr>
          <a:xfrm>
            <a:off x="178377" y="1342110"/>
            <a:ext cx="11835246" cy="5036127"/>
          </a:xfrm>
        </p:spPr>
        <p:txBody>
          <a:bodyPr>
            <a:normAutofit/>
          </a:bodyPr>
          <a:lstStyle/>
          <a:p>
            <a:r>
              <a:rPr lang="en-US" sz="2500" dirty="0">
                <a:solidFill>
                  <a:srgbClr val="003C6A"/>
                </a:solidFill>
                <a:latin typeface="Century Gothic" panose="020B0502020202020204" pitchFamily="34" charset="0"/>
              </a:rPr>
              <a:t>Trauma induced symptoms and behaviors may be </a:t>
            </a:r>
            <a:r>
              <a:rPr lang="en-US" sz="2500" u="sng" dirty="0">
                <a:solidFill>
                  <a:srgbClr val="003C6A"/>
                </a:solidFill>
                <a:latin typeface="Century Gothic" panose="020B0502020202020204" pitchFamily="34" charset="0"/>
              </a:rPr>
              <a:t>adaptive</a:t>
            </a:r>
            <a:r>
              <a:rPr lang="en-US" sz="2500" dirty="0">
                <a:solidFill>
                  <a:srgbClr val="003C6A"/>
                </a:solidFill>
                <a:latin typeface="Century Gothic" panose="020B0502020202020204" pitchFamily="34" charset="0"/>
              </a:rPr>
              <a:t> and </a:t>
            </a:r>
            <a:r>
              <a:rPr lang="en-US" sz="2500" u="sng" dirty="0">
                <a:solidFill>
                  <a:srgbClr val="003C6A"/>
                </a:solidFill>
                <a:latin typeface="Century Gothic" panose="020B0502020202020204" pitchFamily="34" charset="0"/>
              </a:rPr>
              <a:t>protective </a:t>
            </a:r>
            <a:r>
              <a:rPr lang="en-US" sz="2500" dirty="0">
                <a:solidFill>
                  <a:srgbClr val="003C6A"/>
                </a:solidFill>
                <a:latin typeface="Century Gothic" panose="020B0502020202020204" pitchFamily="34" charset="0"/>
              </a:rPr>
              <a:t>when in a threatening situation; however, these same symptoms and behaviors are seen as maladaptive when removed from stressors.  When not examined in the context of prior trauma, behaviors are </a:t>
            </a:r>
            <a:r>
              <a:rPr lang="en-US" sz="2500" i="1" u="sng" dirty="0">
                <a:solidFill>
                  <a:srgbClr val="003C6A"/>
                </a:solidFill>
                <a:latin typeface="Century Gothic" panose="020B0502020202020204" pitchFamily="34" charset="0"/>
              </a:rPr>
              <a:t>misinterpreted</a:t>
            </a:r>
            <a:r>
              <a:rPr lang="en-US" sz="2500" dirty="0">
                <a:solidFill>
                  <a:srgbClr val="003C6A"/>
                </a:solidFill>
                <a:latin typeface="Century Gothic" panose="020B0502020202020204" pitchFamily="34" charset="0"/>
              </a:rPr>
              <a:t> as pathological and many children are diagnosed with mental health disorders and given psychotropic medications. </a:t>
            </a:r>
          </a:p>
          <a:p>
            <a:pPr lvl="1"/>
            <a:r>
              <a:rPr lang="en-US" sz="2500" i="1" dirty="0">
                <a:solidFill>
                  <a:srgbClr val="FF0000"/>
                </a:solidFill>
                <a:latin typeface="Century Gothic" panose="020B0502020202020204" pitchFamily="34" charset="0"/>
              </a:rPr>
              <a:t>Remember, there is always a WHY behind the trauma response.  </a:t>
            </a:r>
          </a:p>
          <a:p>
            <a:r>
              <a:rPr lang="en-US" sz="2500" dirty="0">
                <a:solidFill>
                  <a:srgbClr val="003C6A"/>
                </a:solidFill>
                <a:latin typeface="Century Gothic" panose="020B0502020202020204" pitchFamily="34" charset="0"/>
              </a:rPr>
              <a:t>Psychotropic Medications:  One can think of medications as serving the same function as a cast does for children with a fracture; helping to stabilize so healing can take place.  Not all medications need to be long term.  Yet, if it is a biologically based/genetic mental heath disorder, long term medication may be needed.  Every child varies in their situation.   </a:t>
            </a:r>
          </a:p>
          <a:p>
            <a:endParaRPr lang="en-US" dirty="0"/>
          </a:p>
          <a:p>
            <a:endParaRPr lang="en-US" dirty="0"/>
          </a:p>
        </p:txBody>
      </p:sp>
    </p:spTree>
    <p:extLst>
      <p:ext uri="{BB962C8B-B14F-4D97-AF65-F5344CB8AC3E}">
        <p14:creationId xmlns:p14="http://schemas.microsoft.com/office/powerpoint/2010/main" val="36773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5" y="968453"/>
            <a:ext cx="11618259" cy="1325563"/>
          </a:xfrm>
        </p:spPr>
        <p:txBody>
          <a:bodyPr>
            <a:noAutofit/>
          </a:bodyPr>
          <a:lstStyle/>
          <a:p>
            <a:r>
              <a:rPr lang="en-US" sz="6600" u="sng" dirty="0">
                <a:solidFill>
                  <a:srgbClr val="54690E"/>
                </a:solidFill>
                <a:latin typeface="Arial Narrow" panose="020B0606020202030204" pitchFamily="34" charset="0"/>
              </a:rPr>
              <a:t>How often do you think children &amp; Youth are misdiagnosed?  Misunderstood?  </a:t>
            </a:r>
          </a:p>
        </p:txBody>
      </p:sp>
      <p:sp>
        <p:nvSpPr>
          <p:cNvPr id="3" name="Content Placeholder 2"/>
          <p:cNvSpPr>
            <a:spLocks noGrp="1"/>
          </p:cNvSpPr>
          <p:nvPr>
            <p:ph idx="1"/>
          </p:nvPr>
        </p:nvSpPr>
        <p:spPr>
          <a:xfrm>
            <a:off x="247425" y="2161956"/>
            <a:ext cx="11618259" cy="4090660"/>
          </a:xfrm>
        </p:spPr>
        <p:txBody>
          <a:bodyPr/>
          <a:lstStyle/>
          <a:p>
            <a:endParaRPr lang="en-US" dirty="0"/>
          </a:p>
          <a:p>
            <a:endParaRPr lang="en-US" dirty="0"/>
          </a:p>
          <a:p>
            <a:r>
              <a:rPr lang="en-US" dirty="0"/>
              <a:t>Remembering Trauma</a:t>
            </a:r>
          </a:p>
        </p:txBody>
      </p:sp>
    </p:spTree>
    <p:extLst>
      <p:ext uri="{BB962C8B-B14F-4D97-AF65-F5344CB8AC3E}">
        <p14:creationId xmlns:p14="http://schemas.microsoft.com/office/powerpoint/2010/main" val="348439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13XamSYGBk"/>
          <p:cNvPicPr>
            <a:picLocks noRot="1" noChangeAspect="1"/>
          </p:cNvPicPr>
          <p:nvPr>
            <a:videoFile r:link="rId1"/>
          </p:nvPr>
        </p:nvPicPr>
        <p:blipFill>
          <a:blip r:embed="rId4"/>
          <a:stretch>
            <a:fillRect/>
          </a:stretch>
        </p:blipFill>
        <p:spPr>
          <a:xfrm>
            <a:off x="248620" y="121695"/>
            <a:ext cx="11703126" cy="6583008"/>
          </a:xfrm>
          <a:prstGeom prst="rect">
            <a:avLst/>
          </a:prstGeom>
        </p:spPr>
      </p:pic>
    </p:spTree>
    <p:extLst>
      <p:ext uri="{BB962C8B-B14F-4D97-AF65-F5344CB8AC3E}">
        <p14:creationId xmlns:p14="http://schemas.microsoft.com/office/powerpoint/2010/main" val="271684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310" y="182245"/>
            <a:ext cx="11038490" cy="1325563"/>
          </a:xfrm>
        </p:spPr>
        <p:txBody>
          <a:bodyPr>
            <a:noAutofit/>
          </a:bodyPr>
          <a:lstStyle/>
          <a:p>
            <a:r>
              <a:rPr lang="en-US" u="sng" dirty="0">
                <a:solidFill>
                  <a:srgbClr val="54690E"/>
                </a:solidFill>
                <a:latin typeface="Arial Narrow" panose="020B0606020202030204" pitchFamily="34" charset="0"/>
              </a:rPr>
              <a:t>Discussion</a:t>
            </a:r>
            <a:r>
              <a:rPr lang="en-US" b="1" dirty="0">
                <a:solidFill>
                  <a:srgbClr val="54690E"/>
                </a:solidFill>
                <a:latin typeface="Arial Narrow" panose="020B0606020202030204" pitchFamily="34" charset="0"/>
              </a:rPr>
              <a:t>  </a:t>
            </a:r>
          </a:p>
        </p:txBody>
      </p:sp>
      <p:sp>
        <p:nvSpPr>
          <p:cNvPr id="5" name="Content Placeholder 4"/>
          <p:cNvSpPr>
            <a:spLocks noGrp="1"/>
          </p:cNvSpPr>
          <p:nvPr>
            <p:ph idx="1"/>
          </p:nvPr>
        </p:nvSpPr>
        <p:spPr>
          <a:xfrm>
            <a:off x="315310" y="1507808"/>
            <a:ext cx="11519338" cy="5128123"/>
          </a:xfrm>
        </p:spPr>
        <p:txBody>
          <a:bodyPr>
            <a:normAutofit/>
          </a:bodyPr>
          <a:lstStyle/>
          <a:p>
            <a:r>
              <a:rPr lang="en-US" sz="3200" dirty="0">
                <a:solidFill>
                  <a:srgbClr val="003C6A"/>
                </a:solidFill>
                <a:latin typeface="Century Gothic" panose="020B0502020202020204" pitchFamily="34" charset="0"/>
              </a:rPr>
              <a:t>In small groups, discuss what you have learned so far about the brain and the effects of trauma on the brain.  </a:t>
            </a:r>
          </a:p>
          <a:p>
            <a:pPr lvl="1"/>
            <a:r>
              <a:rPr lang="en-US" sz="2800" dirty="0">
                <a:solidFill>
                  <a:srgbClr val="003C6A"/>
                </a:solidFill>
                <a:latin typeface="Century Gothic" panose="020B0502020202020204" pitchFamily="34" charset="0"/>
              </a:rPr>
              <a:t>What have you learned?  </a:t>
            </a:r>
          </a:p>
          <a:p>
            <a:pPr lvl="1"/>
            <a:r>
              <a:rPr lang="en-US" sz="2800" dirty="0">
                <a:solidFill>
                  <a:srgbClr val="003C6A"/>
                </a:solidFill>
                <a:latin typeface="Century Gothic" panose="020B0502020202020204" pitchFamily="34" charset="0"/>
              </a:rPr>
              <a:t>What makes sense to you about the child you are parenting?</a:t>
            </a:r>
          </a:p>
          <a:p>
            <a:pPr lvl="1"/>
            <a:endParaRPr lang="en-US" sz="2800" dirty="0">
              <a:solidFill>
                <a:srgbClr val="003C6A"/>
              </a:solidFill>
              <a:latin typeface="Century Gothic" panose="020B0502020202020204" pitchFamily="34" charset="0"/>
            </a:endParaRPr>
          </a:p>
          <a:p>
            <a:r>
              <a:rPr lang="en-US" sz="3200" dirty="0">
                <a:solidFill>
                  <a:srgbClr val="003C6A"/>
                </a:solidFill>
                <a:latin typeface="Century Gothic" panose="020B0502020202020204" pitchFamily="34" charset="0"/>
              </a:rPr>
              <a:t>Choose a representative from your group to report back highlights of what was discussed.  </a:t>
            </a:r>
          </a:p>
          <a:p>
            <a:r>
              <a:rPr lang="en-US" sz="3200" dirty="0">
                <a:solidFill>
                  <a:schemeClr val="bg1"/>
                </a:solidFill>
                <a:latin typeface="Century Gothic" panose="020B0502020202020204" pitchFamily="34" charset="0"/>
              </a:rPr>
              <a:t>might be?  </a:t>
            </a:r>
          </a:p>
        </p:txBody>
      </p:sp>
    </p:spTree>
    <p:extLst>
      <p:ext uri="{BB962C8B-B14F-4D97-AF65-F5344CB8AC3E}">
        <p14:creationId xmlns:p14="http://schemas.microsoft.com/office/powerpoint/2010/main" val="99703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54690E"/>
                </a:solidFill>
                <a:latin typeface="Arial Narrow" panose="020B0606020202030204" pitchFamily="34" charset="0"/>
              </a:rPr>
              <a:t>Let’s Discuss the Long Term Impact of Trauma….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148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22" y="301214"/>
            <a:ext cx="11811000" cy="6237643"/>
          </a:xfrm>
        </p:spPr>
        <p:txBody>
          <a:bodyPr>
            <a:normAutofit fontScale="90000"/>
          </a:bodyPr>
          <a:lstStyle/>
          <a:p>
            <a:r>
              <a:rPr lang="en-US" sz="3600" b="1" u="sng" dirty="0">
                <a:solidFill>
                  <a:srgbClr val="003C6A"/>
                </a:solidFill>
                <a:latin typeface="Arial Narrow" panose="020B0606020202030204" pitchFamily="34" charset="0"/>
              </a:rPr>
              <a:t>NORMAL DEVELOPMENTAL TASKS:  </a:t>
            </a:r>
            <a:r>
              <a:rPr lang="en-US" sz="3100" dirty="0">
                <a:solidFill>
                  <a:srgbClr val="003C6A"/>
                </a:solidFill>
                <a:latin typeface="Century Gothic" panose="020B0502020202020204" pitchFamily="34" charset="0"/>
              </a:rPr>
              <a:t>Trust, attachment/bonding, building capacity for cause and effect thinking, exploration, independence, influx of new skills: motor, verbal, etc</a:t>
            </a:r>
            <a:r>
              <a:rPr lang="en-US" sz="2400" dirty="0">
                <a:solidFill>
                  <a:srgbClr val="003C6A"/>
                </a:solidFill>
                <a:latin typeface="Century Gothic" panose="020B0502020202020204" pitchFamily="34" charset="0"/>
              </a:rPr>
              <a:t>.  </a:t>
            </a:r>
            <a:br>
              <a:rPr lang="en-US" sz="2400" dirty="0">
                <a:solidFill>
                  <a:srgbClr val="003C6A"/>
                </a:solidFill>
                <a:latin typeface="Century Gothic" panose="020B0502020202020204" pitchFamily="34" charset="0"/>
              </a:rPr>
            </a:br>
            <a:br>
              <a:rPr lang="en-US" sz="2400" dirty="0">
                <a:solidFill>
                  <a:srgbClr val="003C6A"/>
                </a:solidFill>
                <a:latin typeface="Century Gothic" panose="020B0502020202020204" pitchFamily="34" charset="0"/>
              </a:rPr>
            </a:br>
            <a:r>
              <a:rPr lang="en-US" sz="3600" b="1" u="sng" dirty="0">
                <a:solidFill>
                  <a:srgbClr val="003C6A"/>
                </a:solidFill>
                <a:latin typeface="Arial Narrow" panose="020B0606020202030204" pitchFamily="34" charset="0"/>
              </a:rPr>
              <a:t>SPECIAL ISSUES RELATED TO TRAUMA:  </a:t>
            </a:r>
            <a:r>
              <a:rPr lang="en-US" sz="3100" dirty="0">
                <a:solidFill>
                  <a:srgbClr val="003C6A"/>
                </a:solidFill>
                <a:latin typeface="Century Gothic" panose="020B0502020202020204" pitchFamily="34" charset="0"/>
              </a:rPr>
              <a:t>Lack confidence to explore/try new things,  temper tantrums, hyper arousal/hypervigilance, easily stressed, weakened immune system, regression, lack of boundaries, becoming familiar with adoption story.  </a:t>
            </a:r>
            <a:br>
              <a:rPr lang="en-US" sz="3100" dirty="0">
                <a:solidFill>
                  <a:srgbClr val="003C6A"/>
                </a:solidFill>
                <a:latin typeface="Century Gothic" panose="020B0502020202020204" pitchFamily="34" charset="0"/>
              </a:rPr>
            </a:br>
            <a:br>
              <a:rPr lang="en-US" sz="2400" dirty="0">
                <a:solidFill>
                  <a:srgbClr val="003C6A"/>
                </a:solidFill>
                <a:latin typeface="Century Gothic" panose="020B0502020202020204" pitchFamily="34" charset="0"/>
              </a:rPr>
            </a:br>
            <a:r>
              <a:rPr lang="en-US" sz="3600" b="1" u="sng" dirty="0">
                <a:solidFill>
                  <a:srgbClr val="003C6A"/>
                </a:solidFill>
                <a:latin typeface="Arial Narrow" panose="020B0606020202030204" pitchFamily="34" charset="0"/>
              </a:rPr>
              <a:t>PARENTAL TASKS</a:t>
            </a:r>
            <a:r>
              <a:rPr lang="en-US" sz="3600" b="1" dirty="0">
                <a:solidFill>
                  <a:srgbClr val="003C6A"/>
                </a:solidFill>
                <a:latin typeface="Arial Narrow" panose="020B0606020202030204" pitchFamily="34" charset="0"/>
              </a:rPr>
              <a:t>:  </a:t>
            </a:r>
            <a:r>
              <a:rPr lang="en-US" sz="3100" dirty="0">
                <a:solidFill>
                  <a:srgbClr val="003C6A"/>
                </a:solidFill>
                <a:latin typeface="Century Gothic" panose="020B0502020202020204" pitchFamily="34" charset="0"/>
              </a:rPr>
              <a:t>Calm, structure, routine, open communication about adoption story, support &amp; encourage new skills, set reasonable limits, have realistic expectations</a:t>
            </a:r>
            <a:br>
              <a:rPr lang="en-US" sz="3100" dirty="0">
                <a:solidFill>
                  <a:srgbClr val="003C6A"/>
                </a:solidFill>
                <a:latin typeface="Century Gothic" panose="020B0502020202020204" pitchFamily="34" charset="0"/>
              </a:rPr>
            </a:br>
            <a:br>
              <a:rPr lang="en-US" sz="3100" dirty="0">
                <a:solidFill>
                  <a:srgbClr val="003C6A"/>
                </a:solidFill>
                <a:latin typeface="Century Gothic" panose="020B0502020202020204" pitchFamily="34" charset="0"/>
              </a:rPr>
            </a:br>
            <a:endParaRPr lang="en-US" sz="3100" dirty="0">
              <a:solidFill>
                <a:srgbClr val="003C6A"/>
              </a:solidFill>
              <a:latin typeface="Century Gothic" panose="020B0502020202020204" pitchFamily="34" charset="0"/>
            </a:endParaRPr>
          </a:p>
        </p:txBody>
      </p:sp>
      <p:sp>
        <p:nvSpPr>
          <p:cNvPr id="3" name="Text Placeholder 2"/>
          <p:cNvSpPr>
            <a:spLocks noGrp="1"/>
          </p:cNvSpPr>
          <p:nvPr>
            <p:ph type="body" idx="1"/>
          </p:nvPr>
        </p:nvSpPr>
        <p:spPr>
          <a:xfrm>
            <a:off x="6615189" y="6026649"/>
            <a:ext cx="11811000" cy="1662701"/>
          </a:xfrm>
        </p:spPr>
        <p:txBody>
          <a:bodyPr>
            <a:normAutofit/>
          </a:bodyPr>
          <a:lstStyle/>
          <a:p>
            <a:r>
              <a:rPr lang="en-US" sz="4000" b="1" dirty="0">
                <a:solidFill>
                  <a:schemeClr val="accent4"/>
                </a:solidFill>
                <a:latin typeface="Arial Narrow" panose="020B0606020202030204" pitchFamily="34" charset="0"/>
              </a:rPr>
              <a:t>Infancy/Toddler, Ages 0-3 </a:t>
            </a:r>
          </a:p>
        </p:txBody>
      </p:sp>
    </p:spTree>
    <p:extLst>
      <p:ext uri="{BB962C8B-B14F-4D97-AF65-F5344CB8AC3E}">
        <p14:creationId xmlns:p14="http://schemas.microsoft.com/office/powerpoint/2010/main" val="25775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5333"/>
            <a:ext cx="11887200" cy="5413786"/>
          </a:xfrm>
        </p:spPr>
        <p:txBody>
          <a:bodyPr>
            <a:noAutofit/>
          </a:bodyPr>
          <a:lstStyle/>
          <a:p>
            <a:r>
              <a:rPr lang="en-US" sz="3200" b="1" u="sng" dirty="0">
                <a:solidFill>
                  <a:srgbClr val="003C6A"/>
                </a:solidFill>
                <a:latin typeface="Arial Narrow" panose="020B0606020202030204" pitchFamily="34" charset="0"/>
              </a:rPr>
              <a:t>NORMAL DEVELOPMENTAL TASKS:  </a:t>
            </a:r>
            <a:r>
              <a:rPr lang="en-US" sz="2800" dirty="0">
                <a:solidFill>
                  <a:srgbClr val="003C6A"/>
                </a:solidFill>
                <a:latin typeface="Century Gothic" panose="020B0502020202020204" pitchFamily="34" charset="0"/>
              </a:rPr>
              <a:t>Balance of independent &amp; dependent, separating into large groups, learning about social roles and good vs. bad, magical thinking </a:t>
            </a:r>
            <a:br>
              <a:rPr lang="en-US" sz="2800" dirty="0">
                <a:solidFill>
                  <a:srgbClr val="003C6A"/>
                </a:solidFill>
                <a:latin typeface="Century Gothic" panose="020B0502020202020204" pitchFamily="34" charset="0"/>
              </a:rPr>
            </a:br>
            <a:br>
              <a:rPr lang="en-US" sz="2800" dirty="0">
                <a:solidFill>
                  <a:srgbClr val="003C6A"/>
                </a:solidFill>
                <a:latin typeface="Century Gothic" panose="020B0502020202020204" pitchFamily="34" charset="0"/>
              </a:rPr>
            </a:br>
            <a:r>
              <a:rPr lang="en-US" sz="3200" b="1" u="sng" dirty="0">
                <a:solidFill>
                  <a:srgbClr val="003C6A"/>
                </a:solidFill>
                <a:latin typeface="Arial Narrow" panose="020B0606020202030204" pitchFamily="34" charset="0"/>
              </a:rPr>
              <a:t>SPECIAL ISSUES RELATED TO TRAUMA:  </a:t>
            </a:r>
            <a:r>
              <a:rPr lang="en-US" sz="2800" dirty="0">
                <a:solidFill>
                  <a:srgbClr val="003C6A"/>
                </a:solidFill>
                <a:latin typeface="Century Gothic" panose="020B0502020202020204" pitchFamily="34" charset="0"/>
              </a:rPr>
              <a:t>Feeling of guilt/shame, fear of abandonment, increased need for control, begin to see more emotional/behavioral needs, reenact/tell story, regression, sleep complications </a:t>
            </a:r>
            <a:br>
              <a:rPr lang="en-US" sz="2800" dirty="0">
                <a:solidFill>
                  <a:srgbClr val="003C6A"/>
                </a:solidFill>
                <a:latin typeface="Century Gothic" panose="020B0502020202020204" pitchFamily="34" charset="0"/>
              </a:rPr>
            </a:br>
            <a:br>
              <a:rPr lang="en-US" sz="2800" dirty="0">
                <a:solidFill>
                  <a:srgbClr val="003C6A"/>
                </a:solidFill>
                <a:latin typeface="Century Gothic" panose="020B0502020202020204" pitchFamily="34" charset="0"/>
              </a:rPr>
            </a:br>
            <a:r>
              <a:rPr lang="en-US" sz="3200" b="1" u="sng" dirty="0">
                <a:solidFill>
                  <a:srgbClr val="003C6A"/>
                </a:solidFill>
                <a:latin typeface="Arial Narrow" panose="020B0606020202030204" pitchFamily="34" charset="0"/>
              </a:rPr>
              <a:t>PARENTAL TASKS</a:t>
            </a:r>
            <a:r>
              <a:rPr lang="en-US" sz="3200" b="1" dirty="0">
                <a:solidFill>
                  <a:srgbClr val="003C6A"/>
                </a:solidFill>
                <a:latin typeface="Arial Narrow" panose="020B0606020202030204" pitchFamily="34" charset="0"/>
              </a:rPr>
              <a:t>:  </a:t>
            </a:r>
            <a:r>
              <a:rPr lang="en-US" sz="2800" dirty="0">
                <a:solidFill>
                  <a:srgbClr val="003C6A"/>
                </a:solidFill>
                <a:latin typeface="Century Gothic" panose="020B0502020202020204" pitchFamily="34" charset="0"/>
              </a:rPr>
              <a:t>Validate feelings, verbalize unconditional commitment, remain calm, realistic expectations, adoption and trauma story and sort out any misperceptions on guilt/shame/fear,  giving them some control with ability to make choices, increase positive praise</a:t>
            </a:r>
            <a:endParaRPr lang="en-US" sz="2800" dirty="0">
              <a:solidFill>
                <a:srgbClr val="003C6A"/>
              </a:solidFill>
            </a:endParaRPr>
          </a:p>
        </p:txBody>
      </p:sp>
      <p:sp>
        <p:nvSpPr>
          <p:cNvPr id="3" name="Text Placeholder 2"/>
          <p:cNvSpPr>
            <a:spLocks noGrp="1"/>
          </p:cNvSpPr>
          <p:nvPr>
            <p:ph type="body" idx="1"/>
          </p:nvPr>
        </p:nvSpPr>
        <p:spPr>
          <a:xfrm>
            <a:off x="1274490" y="5939119"/>
            <a:ext cx="10512862" cy="831851"/>
          </a:xfrm>
        </p:spPr>
        <p:txBody>
          <a:bodyPr>
            <a:noAutofit/>
          </a:bodyPr>
          <a:lstStyle/>
          <a:p>
            <a:pPr algn="r"/>
            <a:r>
              <a:rPr lang="en-US" sz="5400" b="1" dirty="0">
                <a:solidFill>
                  <a:schemeClr val="accent4"/>
                </a:solidFill>
                <a:latin typeface="Arial Narrow" panose="020B0606020202030204" pitchFamily="34" charset="0"/>
              </a:rPr>
              <a:t>Preschool, ages 4-5</a:t>
            </a:r>
          </a:p>
        </p:txBody>
      </p:sp>
    </p:spTree>
    <p:extLst>
      <p:ext uri="{BB962C8B-B14F-4D97-AF65-F5344CB8AC3E}">
        <p14:creationId xmlns:p14="http://schemas.microsoft.com/office/powerpoint/2010/main" val="24663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18" y="5693485"/>
            <a:ext cx="11887200" cy="1325563"/>
          </a:xfrm>
        </p:spPr>
        <p:txBody>
          <a:bodyPr>
            <a:noAutofit/>
          </a:bodyPr>
          <a:lstStyle/>
          <a:p>
            <a:r>
              <a:rPr lang="en-US" sz="3600" b="1" dirty="0">
                <a:solidFill>
                  <a:schemeClr val="accent4"/>
                </a:solidFill>
                <a:latin typeface="Arial Narrow" panose="020B0606020202030204" pitchFamily="34" charset="0"/>
              </a:rPr>
              <a:t>School aged, ages 6-9</a:t>
            </a:r>
          </a:p>
        </p:txBody>
      </p:sp>
      <p:sp>
        <p:nvSpPr>
          <p:cNvPr id="3" name="Content Placeholder 2"/>
          <p:cNvSpPr>
            <a:spLocks noGrp="1"/>
          </p:cNvSpPr>
          <p:nvPr>
            <p:ph idx="1"/>
          </p:nvPr>
        </p:nvSpPr>
        <p:spPr>
          <a:xfrm>
            <a:off x="173916" y="422238"/>
            <a:ext cx="11887200" cy="5486400"/>
          </a:xfrm>
        </p:spPr>
        <p:txBody>
          <a:bodyPr>
            <a:normAutofit lnSpcReduction="10000"/>
          </a:bodyPr>
          <a:lstStyle/>
          <a:p>
            <a:pPr marL="0" indent="0">
              <a:buNone/>
            </a:pPr>
            <a:r>
              <a:rPr lang="en-US" sz="3200" b="1" u="sng" dirty="0">
                <a:solidFill>
                  <a:srgbClr val="003C6A"/>
                </a:solidFill>
                <a:latin typeface="Arial Narrow" panose="020B0606020202030204" pitchFamily="34" charset="0"/>
              </a:rPr>
              <a:t>NORMAL DEVELOPMENTAL TASKS:  </a:t>
            </a:r>
            <a:r>
              <a:rPr lang="en-US" dirty="0">
                <a:solidFill>
                  <a:srgbClr val="003C6A"/>
                </a:solidFill>
                <a:latin typeface="Century Gothic" panose="020B0502020202020204" pitchFamily="34" charset="0"/>
              </a:rPr>
              <a:t>Development of new relationships (friends, teachers, etc.), increased independence, greater cognitive skills including reasoning and problem solving.  </a:t>
            </a:r>
            <a:br>
              <a:rPr lang="en-US" sz="2000" dirty="0">
                <a:solidFill>
                  <a:srgbClr val="003C6A"/>
                </a:solidFill>
                <a:latin typeface="Century Gothic" panose="020B0502020202020204" pitchFamily="34" charset="0"/>
              </a:rPr>
            </a:br>
            <a:br>
              <a:rPr lang="en-US" sz="2000" dirty="0">
                <a:solidFill>
                  <a:srgbClr val="003C6A"/>
                </a:solidFill>
                <a:latin typeface="Century Gothic" panose="020B0502020202020204" pitchFamily="34" charset="0"/>
              </a:rPr>
            </a:br>
            <a:r>
              <a:rPr lang="en-US" sz="3500" b="1" u="sng" dirty="0">
                <a:solidFill>
                  <a:srgbClr val="003C6A"/>
                </a:solidFill>
                <a:latin typeface="Arial Narrow" panose="020B0606020202030204" pitchFamily="34" charset="0"/>
              </a:rPr>
              <a:t>SPECIAL ISSUES RELATED TO TRAUMA:  </a:t>
            </a:r>
            <a:r>
              <a:rPr lang="en-US" dirty="0">
                <a:solidFill>
                  <a:srgbClr val="003C6A"/>
                </a:solidFill>
                <a:latin typeface="Century Gothic" panose="020B0502020202020204" pitchFamily="34" charset="0"/>
              </a:rPr>
              <a:t>Begin to view history/adoption in new way and may feel sad/angry, etc.  Likely see regression, increased hypervigilance, emotional and behavioral needs, sleep disturbances.  Likely sensitive/emotional and may have questions.  </a:t>
            </a:r>
            <a:br>
              <a:rPr lang="en-US" dirty="0">
                <a:solidFill>
                  <a:srgbClr val="003C6A"/>
                </a:solidFill>
                <a:latin typeface="Century Gothic" panose="020B0502020202020204" pitchFamily="34" charset="0"/>
              </a:rPr>
            </a:br>
            <a:br>
              <a:rPr lang="en-US" sz="3200" dirty="0">
                <a:solidFill>
                  <a:srgbClr val="003C6A"/>
                </a:solidFill>
                <a:latin typeface="Arial Narrow" panose="020B0606020202030204" pitchFamily="34" charset="0"/>
              </a:rPr>
            </a:br>
            <a:r>
              <a:rPr lang="en-US" sz="3200" b="1" u="sng" dirty="0">
                <a:solidFill>
                  <a:srgbClr val="003C6A"/>
                </a:solidFill>
                <a:latin typeface="Arial Narrow" panose="020B0606020202030204" pitchFamily="34" charset="0"/>
              </a:rPr>
              <a:t>PARENTAL TASKS</a:t>
            </a:r>
            <a:r>
              <a:rPr lang="en-US" sz="3200" b="1" dirty="0">
                <a:solidFill>
                  <a:srgbClr val="003C6A"/>
                </a:solidFill>
                <a:latin typeface="Arial Narrow" panose="020B0606020202030204" pitchFamily="34" charset="0"/>
              </a:rPr>
              <a:t>:  </a:t>
            </a:r>
            <a:r>
              <a:rPr lang="en-US" dirty="0">
                <a:solidFill>
                  <a:srgbClr val="003C6A"/>
                </a:solidFill>
                <a:latin typeface="Century Gothic" panose="020B0502020202020204" pitchFamily="34" charset="0"/>
              </a:rPr>
              <a:t>Validate feelings and be sensitive to their processing.  Give them ample praise, ability to have an outlet to express themselves, and giving them as much control/making choices as appropriate.  Continue talking about their adoption story as appropriate.  </a:t>
            </a:r>
            <a:endParaRPr lang="en-US" dirty="0">
              <a:solidFill>
                <a:srgbClr val="003C6A"/>
              </a:solidFill>
            </a:endParaRPr>
          </a:p>
        </p:txBody>
      </p:sp>
    </p:spTree>
    <p:extLst>
      <p:ext uri="{BB962C8B-B14F-4D97-AF65-F5344CB8AC3E}">
        <p14:creationId xmlns:p14="http://schemas.microsoft.com/office/powerpoint/2010/main" val="217864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98" y="149972"/>
            <a:ext cx="11618259" cy="1325563"/>
          </a:xfrm>
        </p:spPr>
        <p:txBody>
          <a:bodyPr/>
          <a:lstStyle/>
          <a:p>
            <a:r>
              <a:rPr lang="en-US" u="sng" dirty="0">
                <a:solidFill>
                  <a:srgbClr val="54690E"/>
                </a:solidFill>
                <a:latin typeface="Arial Narrow" panose="020B0606020202030204" pitchFamily="34" charset="0"/>
              </a:rPr>
              <a:t>Welcome Back! </a:t>
            </a:r>
            <a:endParaRPr lang="en-US" b="1" u="sng" dirty="0">
              <a:solidFill>
                <a:srgbClr val="54690E"/>
              </a:solidFill>
              <a:latin typeface="Arial Narrow" panose="020B0606020202030204" pitchFamily="34" charset="0"/>
            </a:endParaRPr>
          </a:p>
        </p:txBody>
      </p:sp>
      <p:sp>
        <p:nvSpPr>
          <p:cNvPr id="3" name="Content Placeholder 2"/>
          <p:cNvSpPr>
            <a:spLocks noGrp="1"/>
          </p:cNvSpPr>
          <p:nvPr>
            <p:ph idx="1"/>
          </p:nvPr>
        </p:nvSpPr>
        <p:spPr>
          <a:xfrm>
            <a:off x="139849" y="1475535"/>
            <a:ext cx="11897958" cy="4440751"/>
          </a:xfrm>
        </p:spPr>
        <p:txBody>
          <a:bodyPr>
            <a:normAutofit/>
          </a:bodyPr>
          <a:lstStyle/>
          <a:p>
            <a:r>
              <a:rPr lang="en-US" dirty="0"/>
              <a:t>Agenda for class three: </a:t>
            </a:r>
          </a:p>
          <a:p>
            <a:pPr lvl="1"/>
            <a:r>
              <a:rPr lang="en-US" dirty="0"/>
              <a:t>How Trauma Effects the Brain</a:t>
            </a:r>
          </a:p>
          <a:p>
            <a:pPr lvl="1"/>
            <a:r>
              <a:rPr lang="en-US" dirty="0"/>
              <a:t>Common Trauma Responses &amp; Diagnoses</a:t>
            </a:r>
          </a:p>
          <a:p>
            <a:pPr lvl="2"/>
            <a:r>
              <a:rPr lang="en-US" dirty="0"/>
              <a:t>Misdiagnosis</a:t>
            </a:r>
          </a:p>
          <a:p>
            <a:pPr lvl="2"/>
            <a:r>
              <a:rPr lang="en-US" dirty="0"/>
              <a:t>Sensory Processing Disorder </a:t>
            </a:r>
          </a:p>
          <a:p>
            <a:pPr lvl="1"/>
            <a:r>
              <a:rPr lang="en-US" dirty="0"/>
              <a:t>Developmental Milestones </a:t>
            </a:r>
          </a:p>
          <a:p>
            <a:endParaRPr lang="en-US" dirty="0"/>
          </a:p>
        </p:txBody>
      </p:sp>
    </p:spTree>
    <p:extLst>
      <p:ext uri="{BB962C8B-B14F-4D97-AF65-F5344CB8AC3E}">
        <p14:creationId xmlns:p14="http://schemas.microsoft.com/office/powerpoint/2010/main" val="1111698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424" y="5766100"/>
            <a:ext cx="11887200" cy="1325563"/>
          </a:xfrm>
        </p:spPr>
        <p:txBody>
          <a:bodyPr>
            <a:noAutofit/>
          </a:bodyPr>
          <a:lstStyle/>
          <a:p>
            <a:r>
              <a:rPr lang="en-US" sz="4400" b="1" dirty="0">
                <a:solidFill>
                  <a:schemeClr val="accent4"/>
                </a:solidFill>
                <a:latin typeface="Arial Narrow" panose="020B0606020202030204" pitchFamily="34" charset="0"/>
              </a:rPr>
              <a:t>Pre-Adolescence, ages 10-12</a:t>
            </a:r>
          </a:p>
        </p:txBody>
      </p:sp>
      <p:sp>
        <p:nvSpPr>
          <p:cNvPr id="3" name="Content Placeholder 2"/>
          <p:cNvSpPr>
            <a:spLocks noGrp="1"/>
          </p:cNvSpPr>
          <p:nvPr>
            <p:ph idx="1"/>
          </p:nvPr>
        </p:nvSpPr>
        <p:spPr>
          <a:xfrm>
            <a:off x="141642" y="423135"/>
            <a:ext cx="11887200" cy="5486400"/>
          </a:xfrm>
        </p:spPr>
        <p:txBody>
          <a:bodyPr>
            <a:normAutofit fontScale="92500"/>
          </a:bodyPr>
          <a:lstStyle/>
          <a:p>
            <a:pPr marL="0" indent="0">
              <a:buNone/>
            </a:pPr>
            <a:r>
              <a:rPr lang="en-US" sz="3200" b="1" u="sng" dirty="0">
                <a:solidFill>
                  <a:srgbClr val="003C6A"/>
                </a:solidFill>
                <a:latin typeface="Arial Narrow" panose="020B0606020202030204" pitchFamily="34" charset="0"/>
              </a:rPr>
              <a:t>NORMAL DEVELOPMENTAL TASKS:  </a:t>
            </a:r>
            <a:r>
              <a:rPr lang="en-US" dirty="0">
                <a:solidFill>
                  <a:srgbClr val="003C6A"/>
                </a:solidFill>
                <a:latin typeface="Century Gothic" panose="020B0502020202020204" pitchFamily="34" charset="0"/>
              </a:rPr>
              <a:t>Greater ability to use abstract and concrete thinking, puberty, issues of good/bad etc. resurface, peers are important.  </a:t>
            </a:r>
            <a:br>
              <a:rPr lang="en-US" sz="2000" dirty="0">
                <a:solidFill>
                  <a:srgbClr val="003C6A"/>
                </a:solidFill>
                <a:latin typeface="Century Gothic" panose="020B0502020202020204" pitchFamily="34" charset="0"/>
              </a:rPr>
            </a:br>
            <a:br>
              <a:rPr lang="en-US" sz="3500" dirty="0">
                <a:solidFill>
                  <a:srgbClr val="003C6A"/>
                </a:solidFill>
                <a:latin typeface="Arial Narrow" panose="020B0606020202030204" pitchFamily="34" charset="0"/>
              </a:rPr>
            </a:br>
            <a:r>
              <a:rPr lang="en-US" sz="3500" b="1" u="sng" dirty="0">
                <a:solidFill>
                  <a:srgbClr val="003C6A"/>
                </a:solidFill>
                <a:latin typeface="Arial Narrow" panose="020B0606020202030204" pitchFamily="34" charset="0"/>
              </a:rPr>
              <a:t>SPECIAL ISSUES RELATED TO TRAUMA:  </a:t>
            </a:r>
            <a:r>
              <a:rPr lang="en-US" dirty="0">
                <a:solidFill>
                  <a:srgbClr val="003C6A"/>
                </a:solidFill>
                <a:latin typeface="Century Gothic" panose="020B0502020202020204" pitchFamily="34" charset="0"/>
              </a:rPr>
              <a:t>Increased feelings of insecurity and awkwardness, intensified feelings of loss/grief as reprocess through trauma, difficulty understanding and expressing feeling, less apt to ask questions, regression, hypervigilance, increased needs.  </a:t>
            </a:r>
            <a:br>
              <a:rPr lang="en-US" dirty="0">
                <a:solidFill>
                  <a:srgbClr val="003C6A"/>
                </a:solidFill>
                <a:latin typeface="Century Gothic" panose="020B0502020202020204" pitchFamily="34" charset="0"/>
              </a:rPr>
            </a:br>
            <a:br>
              <a:rPr lang="en-US" dirty="0">
                <a:solidFill>
                  <a:srgbClr val="003C6A"/>
                </a:solidFill>
                <a:latin typeface="Century Gothic" panose="020B0502020202020204" pitchFamily="34" charset="0"/>
              </a:rPr>
            </a:br>
            <a:r>
              <a:rPr lang="en-US" sz="3500" b="1" u="sng" dirty="0">
                <a:solidFill>
                  <a:srgbClr val="003C6A"/>
                </a:solidFill>
                <a:latin typeface="Arial Narrow" panose="020B0606020202030204" pitchFamily="34" charset="0"/>
              </a:rPr>
              <a:t>PARENTAL TASKS</a:t>
            </a:r>
            <a:r>
              <a:rPr lang="en-US" sz="3500" b="1" dirty="0">
                <a:solidFill>
                  <a:srgbClr val="003C6A"/>
                </a:solidFill>
                <a:latin typeface="Arial Narrow" panose="020B0606020202030204" pitchFamily="34" charset="0"/>
              </a:rPr>
              <a:t>:  </a:t>
            </a:r>
            <a:r>
              <a:rPr lang="en-US" dirty="0">
                <a:solidFill>
                  <a:srgbClr val="003C6A"/>
                </a:solidFill>
                <a:latin typeface="Century Gothic" panose="020B0502020202020204" pitchFamily="34" charset="0"/>
              </a:rPr>
              <a:t>Help child to express feelings in anyway possible (journaling, art, one on one time), ensure they feel valued and apart of the family, avoid control battles and continue giving them opportunities for making decisions and having some responsibility.  One on one time &amp; positive praise to boast self esteem.  </a:t>
            </a:r>
            <a:endParaRPr lang="en-US" dirty="0">
              <a:solidFill>
                <a:srgbClr val="003C6A"/>
              </a:solidFill>
            </a:endParaRPr>
          </a:p>
        </p:txBody>
      </p:sp>
    </p:spTree>
    <p:extLst>
      <p:ext uri="{BB962C8B-B14F-4D97-AF65-F5344CB8AC3E}">
        <p14:creationId xmlns:p14="http://schemas.microsoft.com/office/powerpoint/2010/main" val="39906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 y="365760"/>
            <a:ext cx="11887200" cy="5699723"/>
          </a:xfrm>
        </p:spPr>
        <p:txBody>
          <a:bodyPr>
            <a:noAutofit/>
          </a:bodyPr>
          <a:lstStyle/>
          <a:p>
            <a:r>
              <a:rPr lang="en-US" sz="3200" b="1" u="sng" dirty="0">
                <a:solidFill>
                  <a:srgbClr val="003C6A"/>
                </a:solidFill>
                <a:latin typeface="Arial Narrow" panose="020B0606020202030204" pitchFamily="34" charset="0"/>
              </a:rPr>
              <a:t>NORMAL DEVELOPMENTAL TASKS:  </a:t>
            </a:r>
            <a:r>
              <a:rPr lang="en-US" sz="2700" dirty="0">
                <a:solidFill>
                  <a:srgbClr val="003C6A"/>
                </a:solidFill>
                <a:latin typeface="Century Gothic" panose="020B0502020202020204" pitchFamily="34" charset="0"/>
              </a:rPr>
              <a:t>Independence, building identify, building skills for adulthood, developing firm values and morals, greater capacity for abstract thought and seeing things through the perspective of others.  </a:t>
            </a:r>
            <a:br>
              <a:rPr lang="en-US" sz="2800" dirty="0">
                <a:solidFill>
                  <a:srgbClr val="003C6A"/>
                </a:solidFill>
                <a:latin typeface="Century Gothic" panose="020B0502020202020204" pitchFamily="34" charset="0"/>
              </a:rPr>
            </a:br>
            <a:br>
              <a:rPr lang="en-US" sz="2800" dirty="0">
                <a:solidFill>
                  <a:srgbClr val="003C6A"/>
                </a:solidFill>
                <a:latin typeface="Century Gothic" panose="020B0502020202020204" pitchFamily="34" charset="0"/>
              </a:rPr>
            </a:br>
            <a:r>
              <a:rPr lang="en-US" sz="3200" b="1" u="sng" dirty="0">
                <a:solidFill>
                  <a:srgbClr val="003C6A"/>
                </a:solidFill>
                <a:latin typeface="Arial Narrow" panose="020B0606020202030204" pitchFamily="34" charset="0"/>
              </a:rPr>
              <a:t>SPECIAL ISSUES RELATED TO TRAUMA:  </a:t>
            </a:r>
            <a:r>
              <a:rPr lang="en-US" sz="2700" dirty="0">
                <a:solidFill>
                  <a:srgbClr val="003C6A"/>
                </a:solidFill>
                <a:latin typeface="Century Gothic" panose="020B0502020202020204" pitchFamily="34" charset="0"/>
              </a:rPr>
              <a:t>Increased concern about birth family and how that plays into their identity, increased tension and anxiety, often experiencing anger/sadness over what happened to them, increased limit pushing and risk taking, trouble with relationships.  </a:t>
            </a:r>
            <a:br>
              <a:rPr lang="en-US" sz="2800" dirty="0">
                <a:solidFill>
                  <a:srgbClr val="003C6A"/>
                </a:solidFill>
                <a:latin typeface="Century Gothic" panose="020B0502020202020204" pitchFamily="34" charset="0"/>
              </a:rPr>
            </a:br>
            <a:br>
              <a:rPr lang="en-US" sz="3200" dirty="0">
                <a:solidFill>
                  <a:srgbClr val="003C6A"/>
                </a:solidFill>
                <a:latin typeface="Arial Narrow" panose="020B0606020202030204" pitchFamily="34" charset="0"/>
              </a:rPr>
            </a:br>
            <a:r>
              <a:rPr lang="en-US" sz="3200" b="1" u="sng" dirty="0">
                <a:solidFill>
                  <a:srgbClr val="003C6A"/>
                </a:solidFill>
                <a:latin typeface="Arial Narrow" panose="020B0606020202030204" pitchFamily="34" charset="0"/>
              </a:rPr>
              <a:t>PARENTAL TASKS</a:t>
            </a:r>
            <a:r>
              <a:rPr lang="en-US" sz="3200" b="1" dirty="0">
                <a:solidFill>
                  <a:srgbClr val="003C6A"/>
                </a:solidFill>
                <a:latin typeface="Arial Narrow" panose="020B0606020202030204" pitchFamily="34" charset="0"/>
              </a:rPr>
              <a:t>:  </a:t>
            </a:r>
            <a:r>
              <a:rPr lang="en-US" sz="2700" dirty="0">
                <a:solidFill>
                  <a:srgbClr val="003C6A"/>
                </a:solidFill>
                <a:latin typeface="Century Gothic" panose="020B0502020202020204" pitchFamily="34" charset="0"/>
              </a:rPr>
              <a:t>Keep open communication, help them build their identity/morals/values, avoid control battles, be patient, have realistic expectations and consequences, reassure you are comfortable if they have questions about their birth family.  </a:t>
            </a:r>
            <a:endParaRPr lang="en-US" sz="2700" dirty="0">
              <a:solidFill>
                <a:srgbClr val="003C6A"/>
              </a:solidFill>
            </a:endParaRPr>
          </a:p>
        </p:txBody>
      </p:sp>
      <p:sp>
        <p:nvSpPr>
          <p:cNvPr id="3" name="Text Placeholder 2"/>
          <p:cNvSpPr>
            <a:spLocks noGrp="1"/>
          </p:cNvSpPr>
          <p:nvPr>
            <p:ph type="body" idx="1"/>
          </p:nvPr>
        </p:nvSpPr>
        <p:spPr>
          <a:xfrm>
            <a:off x="7016675" y="6065483"/>
            <a:ext cx="10512862" cy="603251"/>
          </a:xfrm>
        </p:spPr>
        <p:txBody>
          <a:bodyPr>
            <a:noAutofit/>
          </a:bodyPr>
          <a:lstStyle/>
          <a:p>
            <a:r>
              <a:rPr lang="en-US" sz="4000" b="1" dirty="0">
                <a:solidFill>
                  <a:schemeClr val="accent4"/>
                </a:solidFill>
                <a:latin typeface="Arial Narrow" panose="020B0606020202030204" pitchFamily="34" charset="0"/>
              </a:rPr>
              <a:t>Adolescence, ages 13-17</a:t>
            </a:r>
          </a:p>
        </p:txBody>
      </p:sp>
    </p:spTree>
    <p:extLst>
      <p:ext uri="{BB962C8B-B14F-4D97-AF65-F5344CB8AC3E}">
        <p14:creationId xmlns:p14="http://schemas.microsoft.com/office/powerpoint/2010/main" val="30425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4690E"/>
                </a:solidFill>
                <a:latin typeface="Arial Narrow" panose="020B0606020202030204" pitchFamily="34" charset="0"/>
              </a:rPr>
              <a:t>Questions?  Comments?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0559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5" y="96183"/>
            <a:ext cx="11618259" cy="1325563"/>
          </a:xfrm>
        </p:spPr>
        <p:txBody>
          <a:bodyPr/>
          <a:lstStyle/>
          <a:p>
            <a:r>
              <a:rPr lang="en-US" u="sng" dirty="0">
                <a:solidFill>
                  <a:srgbClr val="54690E"/>
                </a:solidFill>
                <a:latin typeface="Arial Narrow" panose="020B0606020202030204" pitchFamily="34" charset="0"/>
              </a:rPr>
              <a:t>Thank you! </a:t>
            </a:r>
          </a:p>
        </p:txBody>
      </p:sp>
      <p:sp>
        <p:nvSpPr>
          <p:cNvPr id="3" name="Content Placeholder 2"/>
          <p:cNvSpPr>
            <a:spLocks noGrp="1"/>
          </p:cNvSpPr>
          <p:nvPr>
            <p:ph idx="1"/>
          </p:nvPr>
        </p:nvSpPr>
        <p:spPr>
          <a:xfrm>
            <a:off x="247425" y="1344706"/>
            <a:ext cx="11618259" cy="4571579"/>
          </a:xfrm>
        </p:spPr>
        <p:txBody>
          <a:bodyPr>
            <a:normAutofit fontScale="77500" lnSpcReduction="20000"/>
          </a:bodyPr>
          <a:lstStyle/>
          <a:p>
            <a:endParaRPr lang="en-US" dirty="0"/>
          </a:p>
          <a:p>
            <a:r>
              <a:rPr lang="en-US" dirty="0"/>
              <a:t>Remember, if you have any questions, please do not hesitate to let me know! </a:t>
            </a:r>
          </a:p>
          <a:p>
            <a:pPr marL="457200" lvl="1" indent="0">
              <a:buNone/>
            </a:pPr>
            <a:endParaRPr lang="en-US" dirty="0"/>
          </a:p>
          <a:p>
            <a:r>
              <a:rPr lang="en-US" dirty="0"/>
              <a:t>Homework: </a:t>
            </a:r>
          </a:p>
          <a:p>
            <a:pPr lvl="1"/>
            <a:r>
              <a:rPr lang="en-US" dirty="0"/>
              <a:t>Reading Chapter 1, </a:t>
            </a:r>
            <a:r>
              <a:rPr lang="en-US" i="1" dirty="0"/>
              <a:t>The Lost Boy </a:t>
            </a:r>
            <a:r>
              <a:rPr lang="en-US" dirty="0"/>
              <a:t>&amp; questionnaire regarding reading</a:t>
            </a:r>
          </a:p>
          <a:p>
            <a:endParaRPr lang="en-US" dirty="0"/>
          </a:p>
          <a:p>
            <a:r>
              <a:rPr lang="en-US" dirty="0"/>
              <a:t>Don’t forget the psychotropic medication training</a:t>
            </a:r>
          </a:p>
          <a:p>
            <a:endParaRPr lang="en-US" dirty="0"/>
          </a:p>
          <a:p>
            <a:r>
              <a:rPr lang="en-US" dirty="0"/>
              <a:t>Handouts/Articles: </a:t>
            </a:r>
          </a:p>
          <a:p>
            <a:pPr lvl="1"/>
            <a:r>
              <a:rPr lang="en-US" dirty="0"/>
              <a:t>Fight, Flight, or Freeze</a:t>
            </a:r>
          </a:p>
          <a:p>
            <a:pPr lvl="1"/>
            <a:r>
              <a:rPr lang="en-US" dirty="0"/>
              <a:t>Loving my Children’s Ingredients </a:t>
            </a:r>
          </a:p>
          <a:p>
            <a:pPr lvl="1"/>
            <a:r>
              <a:rPr lang="en-US" dirty="0"/>
              <a:t>What Survival Looks Like At Home </a:t>
            </a:r>
          </a:p>
          <a:p>
            <a:pPr lvl="1"/>
            <a:r>
              <a:rPr lang="en-US" dirty="0"/>
              <a:t>Beacon House Packet </a:t>
            </a:r>
          </a:p>
          <a:p>
            <a:pPr lvl="1"/>
            <a:r>
              <a:rPr lang="en-US" dirty="0"/>
              <a:t>Child Development and Trauma Guide</a:t>
            </a:r>
          </a:p>
        </p:txBody>
      </p:sp>
    </p:spTree>
    <p:extLst>
      <p:ext uri="{BB962C8B-B14F-4D97-AF65-F5344CB8AC3E}">
        <p14:creationId xmlns:p14="http://schemas.microsoft.com/office/powerpoint/2010/main" val="89925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4" y="139215"/>
            <a:ext cx="11618259" cy="1325563"/>
          </a:xfrm>
        </p:spPr>
        <p:txBody>
          <a:bodyPr>
            <a:normAutofit/>
          </a:bodyPr>
          <a:lstStyle/>
          <a:p>
            <a:r>
              <a:rPr lang="en-US" sz="7000" u="sng" dirty="0">
                <a:solidFill>
                  <a:srgbClr val="54690E"/>
                </a:solidFill>
                <a:latin typeface="Arial Narrow" panose="020B0606020202030204" pitchFamily="34" charset="0"/>
              </a:rPr>
              <a:t>Let’s Talk About the Brain</a:t>
            </a:r>
          </a:p>
        </p:txBody>
      </p:sp>
      <p:pic>
        <p:nvPicPr>
          <p:cNvPr id="4" name="Content Placeholder 3"/>
          <p:cNvPicPr>
            <a:picLocks noGrp="1" noChangeAspect="1"/>
          </p:cNvPicPr>
          <p:nvPr>
            <p:ph idx="1"/>
          </p:nvPr>
        </p:nvPicPr>
        <p:blipFill>
          <a:blip r:embed="rId3"/>
          <a:stretch>
            <a:fillRect/>
          </a:stretch>
        </p:blipFill>
        <p:spPr>
          <a:xfrm>
            <a:off x="559643" y="1315588"/>
            <a:ext cx="5496910" cy="4550965"/>
          </a:xfrm>
          <a:prstGeom prst="rect">
            <a:avLst/>
          </a:prstGeom>
        </p:spPr>
      </p:pic>
      <p:sp>
        <p:nvSpPr>
          <p:cNvPr id="6" name="TextBox 5"/>
          <p:cNvSpPr txBox="1"/>
          <p:nvPr/>
        </p:nvSpPr>
        <p:spPr>
          <a:xfrm>
            <a:off x="6505903" y="1681655"/>
            <a:ext cx="535978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Brain is the Boss of Behavior! </a:t>
            </a:r>
          </a:p>
          <a:p>
            <a:endParaRPr lang="en-US" dirty="0"/>
          </a:p>
          <a:p>
            <a:pPr marL="285750" indent="-285750">
              <a:buFont typeface="Arial" panose="020B0604020202020204" pitchFamily="34" charset="0"/>
              <a:buChar char="•"/>
            </a:pPr>
            <a:r>
              <a:rPr lang="en-US" dirty="0"/>
              <a:t>The Brain Develops Sequentially </a:t>
            </a:r>
          </a:p>
          <a:p>
            <a:endParaRPr lang="en-US" dirty="0"/>
          </a:p>
          <a:p>
            <a:pPr marL="285750" indent="-285750">
              <a:buFont typeface="Arial" panose="020B0604020202020204" pitchFamily="34" charset="0"/>
              <a:buChar char="•"/>
            </a:pPr>
            <a:r>
              <a:rPr lang="en-US" dirty="0"/>
              <a:t>Brain Development is Promoted Through Experiences that are Rhythmic, Repetitive, Rewarding, Relevant, and Relational </a:t>
            </a:r>
          </a:p>
          <a:p>
            <a:endParaRPr lang="en-US" dirty="0"/>
          </a:p>
          <a:p>
            <a:pPr marL="285750" indent="-285750">
              <a:buFont typeface="Arial" panose="020B0604020202020204" pitchFamily="34" charset="0"/>
              <a:buChar char="•"/>
            </a:pPr>
            <a:r>
              <a:rPr lang="en-US" dirty="0"/>
              <a:t>Open to Change Throughout the Lifespan</a:t>
            </a:r>
          </a:p>
          <a:p>
            <a:endParaRPr lang="en-US" dirty="0"/>
          </a:p>
          <a:p>
            <a:pPr marL="285750" indent="-285750">
              <a:buFont typeface="Arial" panose="020B0604020202020204" pitchFamily="34" charset="0"/>
              <a:buChar char="•"/>
            </a:pPr>
            <a:r>
              <a:rPr lang="en-US" dirty="0"/>
              <a:t>Not fully developed until our mid-late 20’s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0946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5879" r="26361"/>
          <a:stretch/>
        </p:blipFill>
        <p:spPr>
          <a:xfrm>
            <a:off x="-10759" y="1208937"/>
            <a:ext cx="4320000" cy="4858566"/>
          </a:xfrm>
          <a:prstGeom prst="rect">
            <a:avLst/>
          </a:prstGeom>
        </p:spPr>
      </p:pic>
      <p:sp>
        <p:nvSpPr>
          <p:cNvPr id="2" name="Title 1"/>
          <p:cNvSpPr>
            <a:spLocks noGrp="1"/>
          </p:cNvSpPr>
          <p:nvPr>
            <p:ph type="title"/>
          </p:nvPr>
        </p:nvSpPr>
        <p:spPr>
          <a:xfrm>
            <a:off x="247425" y="171487"/>
            <a:ext cx="11618259" cy="1325563"/>
          </a:xfrm>
        </p:spPr>
        <p:txBody>
          <a:bodyPr>
            <a:normAutofit/>
          </a:bodyPr>
          <a:lstStyle/>
          <a:p>
            <a:r>
              <a:rPr lang="en-US" sz="4800" u="sng" dirty="0">
                <a:solidFill>
                  <a:srgbClr val="54690E"/>
                </a:solidFill>
                <a:latin typeface="Arial Narrow" panose="020B0606020202030204" pitchFamily="34" charset="0"/>
              </a:rPr>
              <a:t>A Child’s Brain is like a House under Construction</a:t>
            </a:r>
          </a:p>
        </p:txBody>
      </p:sp>
      <p:sp>
        <p:nvSpPr>
          <p:cNvPr id="6" name="TextBox 5"/>
          <p:cNvSpPr txBox="1"/>
          <p:nvPr/>
        </p:nvSpPr>
        <p:spPr>
          <a:xfrm>
            <a:off x="4077147" y="1420010"/>
            <a:ext cx="7939145" cy="4601356"/>
          </a:xfrm>
          <a:prstGeom prst="rect">
            <a:avLst/>
          </a:prstGeom>
          <a:noFill/>
        </p:spPr>
        <p:txBody>
          <a:bodyPr wrap="square" rtlCol="0">
            <a:spAutoFit/>
          </a:bodyPr>
          <a:lstStyle/>
          <a:p>
            <a:pPr marL="285750" indent="-285750">
              <a:buFont typeface="Arial" panose="020B0604020202020204" pitchFamily="34" charset="0"/>
              <a:buChar char="•"/>
            </a:pPr>
            <a:r>
              <a:rPr lang="en-US" dirty="0"/>
              <a:t>The Brain is CHANGING, CHANGEABLE, &amp; COMPLEX</a:t>
            </a:r>
          </a:p>
          <a:p>
            <a:pPr marL="285750" indent="-285750">
              <a:buFont typeface="Arial" panose="020B0604020202020204" pitchFamily="34" charset="0"/>
              <a:buChar char="•"/>
            </a:pPr>
            <a:r>
              <a:rPr lang="en-US" dirty="0"/>
              <a:t>The “downstairs” brain is made up of the brainstem and the limbic system, also commonly known as the “reptilian brain”.  </a:t>
            </a:r>
          </a:p>
          <a:p>
            <a:pPr marL="742950" lvl="1" indent="-285750">
              <a:buFont typeface="Arial" panose="020B0604020202020204" pitchFamily="34" charset="0"/>
              <a:buChar char="•"/>
            </a:pPr>
            <a:r>
              <a:rPr lang="en-US" dirty="0"/>
              <a:t>Primitive and responsible for our most fundamental neural and mental operations, strong emotions, instincts, basic functioning (breathing, regulating sleep/wake, digestion), &amp; reactivity of Fight, Flight, and Freeze. </a:t>
            </a:r>
          </a:p>
          <a:p>
            <a:pPr marL="285750" indent="-285750">
              <a:buFont typeface="Arial" panose="020B0604020202020204" pitchFamily="34" charset="0"/>
              <a:buChar char="•"/>
            </a:pPr>
            <a:r>
              <a:rPr lang="en-US" dirty="0"/>
              <a:t>The “Upstairs” Brain is made up of the cerebral cortex, the outermost layer of the brain.  </a:t>
            </a:r>
          </a:p>
          <a:p>
            <a:pPr marL="742950" lvl="1" indent="-285750">
              <a:buFont typeface="Arial" panose="020B0604020202020204" pitchFamily="34" charset="0"/>
              <a:buChar char="•"/>
            </a:pPr>
            <a:r>
              <a:rPr lang="en-US" dirty="0"/>
              <a:t>More sophisticated and responsible for complex thinking.  Unlike the “downstairs” brain, this part of the brain is underdeveloped at birth and begins to grow during infancy and childhood.  </a:t>
            </a:r>
          </a:p>
          <a:p>
            <a:pPr marL="742950" lvl="1" indent="-285750">
              <a:buFont typeface="Arial" panose="020B0604020202020204" pitchFamily="34" charset="0"/>
              <a:buChar char="•"/>
            </a:pPr>
            <a:r>
              <a:rPr lang="en-US" dirty="0"/>
              <a:t>Responsible for thinking, emotional and relational skills and regulation, insight, adaptability, empathy, morality, decision making and planning</a:t>
            </a:r>
          </a:p>
        </p:txBody>
      </p:sp>
    </p:spTree>
    <p:extLst>
      <p:ext uri="{BB962C8B-B14F-4D97-AF65-F5344CB8AC3E}">
        <p14:creationId xmlns:p14="http://schemas.microsoft.com/office/powerpoint/2010/main" val="131588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k6z3pqNqFU"/>
          <p:cNvPicPr>
            <a:picLocks noGrp="1" noRot="1" noChangeAspect="1"/>
          </p:cNvPicPr>
          <p:nvPr>
            <p:ph idx="1"/>
            <a:videoFile r:link="rId1"/>
          </p:nvPr>
        </p:nvPicPr>
        <p:blipFill>
          <a:blip r:embed="rId4"/>
          <a:stretch>
            <a:fillRect/>
          </a:stretch>
        </p:blipFill>
        <p:spPr>
          <a:xfrm>
            <a:off x="139849" y="96819"/>
            <a:ext cx="11887200" cy="6696361"/>
          </a:xfrm>
          <a:prstGeom prst="rect">
            <a:avLst/>
          </a:prstGeom>
        </p:spPr>
      </p:pic>
    </p:spTree>
    <p:extLst>
      <p:ext uri="{BB962C8B-B14F-4D97-AF65-F5344CB8AC3E}">
        <p14:creationId xmlns:p14="http://schemas.microsoft.com/office/powerpoint/2010/main" val="237046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4690E"/>
                </a:solidFill>
                <a:latin typeface="Arial Narrow" panose="020B0606020202030204" pitchFamily="34" charset="0"/>
              </a:rPr>
              <a:t>Brain Activity! </a:t>
            </a:r>
          </a:p>
        </p:txBody>
      </p:sp>
      <p:pic>
        <p:nvPicPr>
          <p:cNvPr id="3" name="Content Placeholder 3"/>
          <p:cNvPicPr>
            <a:picLocks noChangeAspect="1"/>
          </p:cNvPicPr>
          <p:nvPr/>
        </p:nvPicPr>
        <p:blipFill>
          <a:blip r:embed="rId3"/>
          <a:stretch>
            <a:fillRect/>
          </a:stretch>
        </p:blipFill>
        <p:spPr>
          <a:xfrm>
            <a:off x="5475890" y="747816"/>
            <a:ext cx="6161656" cy="5101317"/>
          </a:xfrm>
          <a:prstGeom prst="rect">
            <a:avLst/>
          </a:prstGeom>
        </p:spPr>
      </p:pic>
      <p:sp>
        <p:nvSpPr>
          <p:cNvPr id="4" name="Oval 3"/>
          <p:cNvSpPr/>
          <p:nvPr/>
        </p:nvSpPr>
        <p:spPr>
          <a:xfrm>
            <a:off x="7325711" y="2785242"/>
            <a:ext cx="483476" cy="483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09187" y="2301766"/>
            <a:ext cx="483476" cy="483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534401" y="2664373"/>
            <a:ext cx="483476" cy="483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34401" y="1935792"/>
            <a:ext cx="483476" cy="483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9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5" y="0"/>
            <a:ext cx="11618259" cy="1325563"/>
          </a:xfrm>
        </p:spPr>
        <p:txBody>
          <a:bodyPr>
            <a:normAutofit/>
          </a:bodyPr>
          <a:lstStyle/>
          <a:p>
            <a:r>
              <a:rPr lang="en-US" sz="4400" u="sng" dirty="0">
                <a:solidFill>
                  <a:srgbClr val="54690E"/>
                </a:solidFill>
                <a:latin typeface="Arial Narrow" panose="020B0606020202030204" pitchFamily="34" charset="0"/>
              </a:rPr>
              <a:t>How does trauma Affect the brain?  </a:t>
            </a:r>
          </a:p>
        </p:txBody>
      </p:sp>
      <p:sp>
        <p:nvSpPr>
          <p:cNvPr id="3" name="Content Placeholder 2"/>
          <p:cNvSpPr>
            <a:spLocks noGrp="1"/>
          </p:cNvSpPr>
          <p:nvPr>
            <p:ph idx="1"/>
          </p:nvPr>
        </p:nvSpPr>
        <p:spPr>
          <a:xfrm>
            <a:off x="247425" y="1323191"/>
            <a:ext cx="10714617" cy="4593094"/>
          </a:xfrm>
        </p:spPr>
        <p:txBody>
          <a:bodyPr>
            <a:normAutofit fontScale="92500" lnSpcReduction="10000"/>
          </a:bodyPr>
          <a:lstStyle/>
          <a:p>
            <a:r>
              <a:rPr lang="en-US" dirty="0"/>
              <a:t>In Utero Effects</a:t>
            </a:r>
          </a:p>
          <a:p>
            <a:r>
              <a:rPr lang="en-US" dirty="0"/>
              <a:t>Amygdala </a:t>
            </a:r>
          </a:p>
          <a:p>
            <a:pPr lvl="1"/>
            <a:r>
              <a:rPr lang="en-US" dirty="0"/>
              <a:t>Takes in information through the 5 senses </a:t>
            </a:r>
          </a:p>
          <a:p>
            <a:pPr lvl="1"/>
            <a:r>
              <a:rPr lang="en-US" dirty="0"/>
              <a:t>Active before birth </a:t>
            </a:r>
          </a:p>
          <a:p>
            <a:pPr lvl="1"/>
            <a:r>
              <a:rPr lang="en-US" dirty="0"/>
              <a:t>If </a:t>
            </a:r>
            <a:r>
              <a:rPr lang="en-US" b="1" u="sng" dirty="0"/>
              <a:t>perceived</a:t>
            </a:r>
            <a:r>
              <a:rPr lang="en-US" dirty="0"/>
              <a:t> threat, initiates Fight, Flight, or Freeze stress response system </a:t>
            </a:r>
          </a:p>
          <a:p>
            <a:r>
              <a:rPr lang="en-US" dirty="0"/>
              <a:t>Adrenal Gland </a:t>
            </a:r>
          </a:p>
          <a:p>
            <a:pPr lvl="1"/>
            <a:r>
              <a:rPr lang="en-US" dirty="0"/>
              <a:t>When the stress response system is activated, the Adrenal Gland releases Cortisol in an attempt to calm the brain.  </a:t>
            </a:r>
          </a:p>
          <a:p>
            <a:r>
              <a:rPr lang="en-US" dirty="0"/>
              <a:t>High doses of cortisol, exposure to trauma, and continued activation of the Fight, Flight, or Freeze Stress Response System impacts normal brain growth and development.  </a:t>
            </a:r>
          </a:p>
          <a:p>
            <a:r>
              <a:rPr lang="en-US" dirty="0"/>
              <a:t>Flip Your Lid! </a:t>
            </a:r>
          </a:p>
        </p:txBody>
      </p:sp>
      <p:pic>
        <p:nvPicPr>
          <p:cNvPr id="4" name="Picture 3"/>
          <p:cNvPicPr>
            <a:picLocks noChangeAspect="1"/>
          </p:cNvPicPr>
          <p:nvPr/>
        </p:nvPicPr>
        <p:blipFill>
          <a:blip r:embed="rId3"/>
          <a:stretch>
            <a:fillRect/>
          </a:stretch>
        </p:blipFill>
        <p:spPr>
          <a:xfrm>
            <a:off x="8764077" y="126776"/>
            <a:ext cx="3101607" cy="2392830"/>
          </a:xfrm>
          <a:prstGeom prst="rect">
            <a:avLst/>
          </a:prstGeom>
        </p:spPr>
      </p:pic>
    </p:spTree>
    <p:extLst>
      <p:ext uri="{BB962C8B-B14F-4D97-AF65-F5344CB8AC3E}">
        <p14:creationId xmlns:p14="http://schemas.microsoft.com/office/powerpoint/2010/main" val="369742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m9CIJ74Oxw"/>
          <p:cNvPicPr>
            <a:picLocks noRot="1" noChangeAspect="1"/>
          </p:cNvPicPr>
          <p:nvPr>
            <a:videoFile r:link="rId1"/>
          </p:nvPr>
        </p:nvPicPr>
        <p:blipFill>
          <a:blip r:embed="rId4"/>
          <a:stretch>
            <a:fillRect/>
          </a:stretch>
        </p:blipFill>
        <p:spPr>
          <a:xfrm>
            <a:off x="193638" y="75976"/>
            <a:ext cx="11798747" cy="6636796"/>
          </a:xfrm>
          <a:prstGeom prst="rect">
            <a:avLst/>
          </a:prstGeom>
        </p:spPr>
      </p:pic>
    </p:spTree>
    <p:extLst>
      <p:ext uri="{BB962C8B-B14F-4D97-AF65-F5344CB8AC3E}">
        <p14:creationId xmlns:p14="http://schemas.microsoft.com/office/powerpoint/2010/main" val="105689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4" y="241879"/>
            <a:ext cx="11618259" cy="1325563"/>
          </a:xfrm>
        </p:spPr>
        <p:txBody>
          <a:bodyPr>
            <a:normAutofit/>
          </a:bodyPr>
          <a:lstStyle/>
          <a:p>
            <a:r>
              <a:rPr lang="en-US" sz="4800" u="sng" dirty="0">
                <a:solidFill>
                  <a:srgbClr val="54690E"/>
                </a:solidFill>
                <a:latin typeface="Arial Narrow" panose="020B0606020202030204" pitchFamily="34" charset="0"/>
              </a:rPr>
              <a:t>How does this information help you as a parent?</a:t>
            </a:r>
          </a:p>
        </p:txBody>
      </p:sp>
      <p:sp>
        <p:nvSpPr>
          <p:cNvPr id="3" name="Content Placeholder 2"/>
          <p:cNvSpPr>
            <a:spLocks noGrp="1"/>
          </p:cNvSpPr>
          <p:nvPr>
            <p:ph idx="1"/>
          </p:nvPr>
        </p:nvSpPr>
        <p:spPr>
          <a:xfrm>
            <a:off x="247425" y="1567442"/>
            <a:ext cx="11618259" cy="4090660"/>
          </a:xfrm>
        </p:spPr>
        <p:txBody>
          <a:bodyPr>
            <a:normAutofit lnSpcReduction="10000"/>
          </a:bodyPr>
          <a:lstStyle/>
          <a:p>
            <a:r>
              <a:rPr lang="en-US" dirty="0"/>
              <a:t>The book, </a:t>
            </a:r>
            <a:r>
              <a:rPr lang="en-US" i="1" dirty="0"/>
              <a:t>The Whole-Brain Child</a:t>
            </a:r>
            <a:r>
              <a:rPr lang="en-US" dirty="0"/>
              <a:t> states that </a:t>
            </a:r>
            <a:r>
              <a:rPr lang="en-US" dirty="0">
                <a:solidFill>
                  <a:srgbClr val="FF0000"/>
                </a:solidFill>
              </a:rPr>
              <a:t>“we want to engage the upstairs brain, rather than enraging the downstairs brain.” </a:t>
            </a:r>
          </a:p>
          <a:p>
            <a:pPr lvl="1"/>
            <a:r>
              <a:rPr lang="en-US" sz="2000" dirty="0"/>
              <a:t>When we understand trauma and the brain, we can now understand why it is necessary to parent in a way that is relationship focused, teaching focused, and that making changes in your parenting/response to your child is key to success.  </a:t>
            </a:r>
          </a:p>
          <a:p>
            <a:pPr lvl="1"/>
            <a:r>
              <a:rPr lang="en-US" sz="2000" dirty="0"/>
              <a:t>The “learning brain” and the “survival brain” cannot function at the same time! </a:t>
            </a:r>
          </a:p>
          <a:p>
            <a:r>
              <a:rPr lang="en-US" sz="2400" dirty="0"/>
              <a:t>Focus on regulation (calm) to keep the brain whole and promote optimal learning and brain development.  </a:t>
            </a:r>
          </a:p>
          <a:p>
            <a:r>
              <a:rPr lang="en-US" sz="2400" dirty="0"/>
              <a:t>Your viewpoint… it’s very important that your fundamental belief regarding your child’s emotional, behavioral, and developmental needs is due to trauma, that these are survival behaviors and trauma responses; NOT a willful behavior.  </a:t>
            </a:r>
          </a:p>
          <a:p>
            <a:endParaRPr lang="en-US" sz="2400" dirty="0"/>
          </a:p>
        </p:txBody>
      </p:sp>
    </p:spTree>
    <p:extLst>
      <p:ext uri="{BB962C8B-B14F-4D97-AF65-F5344CB8AC3E}">
        <p14:creationId xmlns:p14="http://schemas.microsoft.com/office/powerpoint/2010/main" val="957171466"/>
      </p:ext>
    </p:extLst>
  </p:cSld>
  <p:clrMapOvr>
    <a:masterClrMapping/>
  </p:clrMapOvr>
</p:sld>
</file>

<file path=ppt/theme/theme1.xml><?xml version="1.0" encoding="utf-8"?>
<a:theme xmlns:a="http://schemas.openxmlformats.org/drawingml/2006/main" name="Office Theme">
  <a:themeElements>
    <a:clrScheme name="Custom 2">
      <a:dk1>
        <a:srgbClr val="00548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SUNN"/>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CPowerPoint.potx" id="{6AD6E127-2FB8-4C18-95D5-89A3488C3E62}" vid="{74171290-CD93-4C1A-91F0-AD5F58DE10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e3f989-929c-4d08-8dd5-10d0674fe762">
      <Terms xmlns="http://schemas.microsoft.com/office/infopath/2007/PartnerControls"/>
    </lcf76f155ced4ddcb4097134ff3c332f>
    <TaxCatchAll xmlns="a8bf78eb-8f4a-4104-a340-f42d8be06c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35E6F12AC9454B9248778AF94A19F1" ma:contentTypeVersion="16" ma:contentTypeDescription="Create a new document." ma:contentTypeScope="" ma:versionID="d08be3d9a52b982ea7afb4de40acbf39">
  <xsd:schema xmlns:xsd="http://www.w3.org/2001/XMLSchema" xmlns:xs="http://www.w3.org/2001/XMLSchema" xmlns:p="http://schemas.microsoft.com/office/2006/metadata/properties" xmlns:ns2="bfe3f989-929c-4d08-8dd5-10d0674fe762" xmlns:ns3="a8bf78eb-8f4a-4104-a340-f42d8be06c0a" targetNamespace="http://schemas.microsoft.com/office/2006/metadata/properties" ma:root="true" ma:fieldsID="19a3dc77a2ab89e93bd38d1a8b25b1c8" ns2:_="" ns3:_="">
    <xsd:import namespace="bfe3f989-929c-4d08-8dd5-10d0674fe762"/>
    <xsd:import namespace="a8bf78eb-8f4a-4104-a340-f42d8be06c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3f989-929c-4d08-8dd5-10d0674fe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e4b9a6-5307-4504-9cce-21fd4a3ffc6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bf78eb-8f4a-4104-a340-f42d8be06c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0ccd89-cd88-4d1e-b9c8-756a3e5beca8}" ma:internalName="TaxCatchAll" ma:showField="CatchAllData" ma:web="a8bf78eb-8f4a-4104-a340-f42d8be06c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711D6C-C332-494D-B6A0-7EA1CF092E18}">
  <ds:schemaRefs>
    <ds:schemaRef ds:uri="http://schemas.microsoft.com/sharepoint/v3/contenttype/forms"/>
  </ds:schemaRefs>
</ds:datastoreItem>
</file>

<file path=customXml/itemProps2.xml><?xml version="1.0" encoding="utf-8"?>
<ds:datastoreItem xmlns:ds="http://schemas.openxmlformats.org/officeDocument/2006/customXml" ds:itemID="{CF1C0204-0F36-4A22-9855-A18C799EDD4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3BF697-A6B2-4E17-A815-2666D5FE36DD}"/>
</file>

<file path=docProps/app.xml><?xml version="1.0" encoding="utf-8"?>
<Properties xmlns="http://schemas.openxmlformats.org/officeDocument/2006/extended-properties" xmlns:vt="http://schemas.openxmlformats.org/officeDocument/2006/docPropsVTypes">
  <Template/>
  <TotalTime>639</TotalTime>
  <Words>1316</Words>
  <Application>Microsoft Office PowerPoint</Application>
  <PresentationFormat>Widescreen</PresentationFormat>
  <Paragraphs>164</Paragraphs>
  <Slides>23</Slides>
  <Notes>23</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Adoption 101</vt:lpstr>
      <vt:lpstr>Welcome Back! </vt:lpstr>
      <vt:lpstr>Let’s Talk About the Brain</vt:lpstr>
      <vt:lpstr>A Child’s Brain is like a House under Construction</vt:lpstr>
      <vt:lpstr>PowerPoint Presentation</vt:lpstr>
      <vt:lpstr>Brain Activity! </vt:lpstr>
      <vt:lpstr>How does trauma Affect the brain?  </vt:lpstr>
      <vt:lpstr>PowerPoint Presentation</vt:lpstr>
      <vt:lpstr>How does this information help you as a parent?</vt:lpstr>
      <vt:lpstr>Symptoms of Trauma </vt:lpstr>
      <vt:lpstr>PowerPoint Presentation</vt:lpstr>
      <vt:lpstr>Common Trauma Responses Continued: </vt:lpstr>
      <vt:lpstr>How often do you think children &amp; Youth are misdiagnosed?  Misunderstood?  </vt:lpstr>
      <vt:lpstr>PowerPoint Presentation</vt:lpstr>
      <vt:lpstr>Discussion  </vt:lpstr>
      <vt:lpstr>Let’s Discuss the Long Term Impact of Trauma….</vt:lpstr>
      <vt:lpstr>NORMAL DEVELOPMENTAL TASKS:  Trust, attachment/bonding, building capacity for cause and effect thinking, exploration, independence, influx of new skills: motor, verbal, etc.    SPECIAL ISSUES RELATED TO TRAUMA:  Lack confidence to explore/try new things,  temper tantrums, hyper arousal/hypervigilance, easily stressed, weakened immune system, regression, lack of boundaries, becoming familiar with adoption story.    PARENTAL TASKS:  Calm, structure, routine, open communication about adoption story, support &amp; encourage new skills, set reasonable limits, have realistic expectations  </vt:lpstr>
      <vt:lpstr>NORMAL DEVELOPMENTAL TASKS:  Balance of independent &amp; dependent, separating into large groups, learning about social roles and good vs. bad, magical thinking   SPECIAL ISSUES RELATED TO TRAUMA:  Feeling of guilt/shame, fear of abandonment, increased need for control, begin to see more emotional/behavioral needs, reenact/tell story, regression, sleep complications   PARENTAL TASKS:  Validate feelings, verbalize unconditional commitment, remain calm, realistic expectations, adoption and trauma story and sort out any misperceptions on guilt/shame/fear,  giving them some control with ability to make choices, increase positive praise</vt:lpstr>
      <vt:lpstr>School aged, ages 6-9</vt:lpstr>
      <vt:lpstr>Pre-Adolescence, ages 10-12</vt:lpstr>
      <vt:lpstr>NORMAL DEVELOPMENTAL TASKS:  Independence, building identify, building skills for adulthood, developing firm values and morals, greater capacity for abstract thought and seeing things through the perspective of others.    SPECIAL ISSUES RELATED TO TRAUMA:  Increased concern about birth family and how that plays into their identity, increased tension and anxiety, often experiencing anger/sadness over what happened to them, increased limit pushing and risk taking, trouble with relationships.    PARENTAL TASKS:  Keep open communication, help them build their identity/morals/values, avoid control battles, be patient, have realistic expectations and consequences, reassure you are comfortable if they have questions about their birth family.  </vt:lpstr>
      <vt:lpstr>Questions?  Comments?  </vt:lpstr>
      <vt:lpstr>Thank you! </vt:lpstr>
    </vt:vector>
  </TitlesOfParts>
  <Company>The 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Beckwith</dc:creator>
  <cp:lastModifiedBy>Ashley Beckwith</cp:lastModifiedBy>
  <cp:revision>65</cp:revision>
  <cp:lastPrinted>2019-03-28T18:23:18Z</cp:lastPrinted>
  <dcterms:created xsi:type="dcterms:W3CDTF">2018-11-15T13:51:25Z</dcterms:created>
  <dcterms:modified xsi:type="dcterms:W3CDTF">2022-06-14T16:18:14Z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0x0101009935E6F12AC9454B9248778AF94A19F1</vt:lpwstr>
  </property>
  <property fmtid="{D5CDD505-2E9C-101B-9397-08002B2CF9AE}" pid="3" name="Order">
    <vt:r8>1403200</vt:r8>
  </property>
</Properties>
</file>