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373" r:id="rId6"/>
    <p:sldId id="370" r:id="rId7"/>
    <p:sldId id="371" r:id="rId8"/>
    <p:sldId id="374" r:id="rId9"/>
    <p:sldId id="375" r:id="rId10"/>
    <p:sldId id="383" r:id="rId11"/>
    <p:sldId id="372" r:id="rId12"/>
    <p:sldId id="376" r:id="rId13"/>
    <p:sldId id="377" r:id="rId14"/>
    <p:sldId id="378" r:id="rId15"/>
    <p:sldId id="379" r:id="rId16"/>
    <p:sldId id="381" r:id="rId17"/>
    <p:sldId id="382" r:id="rId18"/>
    <p:sldId id="380" r:id="rId19"/>
    <p:sldId id="315" r:id="rId2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690E"/>
    <a:srgbClr val="003C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64" autoAdjust="0"/>
    <p:restoredTop sz="94660"/>
  </p:normalViewPr>
  <p:slideViewPr>
    <p:cSldViewPr snapToGrid="0">
      <p:cViewPr>
        <p:scale>
          <a:sx n="67" d="100"/>
          <a:sy n="67" d="100"/>
        </p:scale>
        <p:origin x="9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Ross" userId="158e945f-c6cf-499d-819b-1220772315a8" providerId="ADAL" clId="{85D72011-FF32-401B-90EF-B00D0102601E}"/>
    <pc:docChg chg="undo custSel addSld delSld modSld">
      <pc:chgData name="Paige Ross" userId="158e945f-c6cf-499d-819b-1220772315a8" providerId="ADAL" clId="{85D72011-FF32-401B-90EF-B00D0102601E}" dt="2023-10-19T20:03:47.993" v="260" actId="20577"/>
      <pc:docMkLst>
        <pc:docMk/>
      </pc:docMkLst>
      <pc:sldChg chg="new del">
        <pc:chgData name="Paige Ross" userId="158e945f-c6cf-499d-819b-1220772315a8" providerId="ADAL" clId="{85D72011-FF32-401B-90EF-B00D0102601E}" dt="2023-10-19T19:28:10.530" v="2" actId="2696"/>
        <pc:sldMkLst>
          <pc:docMk/>
          <pc:sldMk cId="4076899917" sldId="381"/>
        </pc:sldMkLst>
      </pc:sldChg>
      <pc:sldChg chg="addSp delSp modSp new mod modAnim">
        <pc:chgData name="Paige Ross" userId="158e945f-c6cf-499d-819b-1220772315a8" providerId="ADAL" clId="{85D72011-FF32-401B-90EF-B00D0102601E}" dt="2023-10-19T20:01:19.667" v="93" actId="20577"/>
        <pc:sldMkLst>
          <pc:docMk/>
          <pc:sldMk cId="4165588198" sldId="381"/>
        </pc:sldMkLst>
        <pc:spChg chg="mod">
          <ac:chgData name="Paige Ross" userId="158e945f-c6cf-499d-819b-1220772315a8" providerId="ADAL" clId="{85D72011-FF32-401B-90EF-B00D0102601E}" dt="2023-10-19T20:01:19.667" v="93" actId="20577"/>
          <ac:spMkLst>
            <pc:docMk/>
            <pc:sldMk cId="4165588198" sldId="381"/>
            <ac:spMk id="2" creationId="{341F175E-1EC1-4008-AE89-7BD2B57C491A}"/>
          </ac:spMkLst>
        </pc:spChg>
        <pc:spChg chg="del">
          <ac:chgData name="Paige Ross" userId="158e945f-c6cf-499d-819b-1220772315a8" providerId="ADAL" clId="{85D72011-FF32-401B-90EF-B00D0102601E}" dt="2023-10-19T20:01:03.805" v="45"/>
          <ac:spMkLst>
            <pc:docMk/>
            <pc:sldMk cId="4165588198" sldId="381"/>
            <ac:spMk id="3" creationId="{9879F285-5B54-4418-A7A1-5483F3F7959E}"/>
          </ac:spMkLst>
        </pc:spChg>
        <pc:spChg chg="add del">
          <ac:chgData name="Paige Ross" userId="158e945f-c6cf-499d-819b-1220772315a8" providerId="ADAL" clId="{85D72011-FF32-401B-90EF-B00D0102601E}" dt="2023-10-19T19:57:54.680" v="34" actId="22"/>
          <ac:spMkLst>
            <pc:docMk/>
            <pc:sldMk cId="4165588198" sldId="381"/>
            <ac:spMk id="5" creationId="{6D3C18EF-46E8-4B43-82DC-38C818422786}"/>
          </ac:spMkLst>
        </pc:spChg>
        <pc:picChg chg="add mod">
          <ac:chgData name="Paige Ross" userId="158e945f-c6cf-499d-819b-1220772315a8" providerId="ADAL" clId="{85D72011-FF32-401B-90EF-B00D0102601E}" dt="2023-10-19T20:01:03.805" v="45"/>
          <ac:picMkLst>
            <pc:docMk/>
            <pc:sldMk cId="4165588198" sldId="381"/>
            <ac:picMk id="6" creationId="{AAFED654-7141-4A19-9B10-6ED3D4D0295C}"/>
          </ac:picMkLst>
        </pc:picChg>
      </pc:sldChg>
      <pc:sldChg chg="addSp delSp modSp new del mod modAnim">
        <pc:chgData name="Paige Ross" userId="158e945f-c6cf-499d-819b-1220772315a8" providerId="ADAL" clId="{85D72011-FF32-401B-90EF-B00D0102601E}" dt="2023-10-19T19:32:55.528" v="31" actId="2696"/>
        <pc:sldMkLst>
          <pc:docMk/>
          <pc:sldMk cId="1544933199" sldId="382"/>
        </pc:sldMkLst>
        <pc:spChg chg="mod">
          <ac:chgData name="Paige Ross" userId="158e945f-c6cf-499d-819b-1220772315a8" providerId="ADAL" clId="{85D72011-FF32-401B-90EF-B00D0102601E}" dt="2023-10-19T19:28:38.165" v="29" actId="27636"/>
          <ac:spMkLst>
            <pc:docMk/>
            <pc:sldMk cId="1544933199" sldId="382"/>
            <ac:spMk id="2" creationId="{D459EFC1-558C-424A-B858-0575425787A6}"/>
          </ac:spMkLst>
        </pc:spChg>
        <pc:spChg chg="del">
          <ac:chgData name="Paige Ross" userId="158e945f-c6cf-499d-819b-1220772315a8" providerId="ADAL" clId="{85D72011-FF32-401B-90EF-B00D0102601E}" dt="2023-10-19T19:29:31.141" v="30"/>
          <ac:spMkLst>
            <pc:docMk/>
            <pc:sldMk cId="1544933199" sldId="382"/>
            <ac:spMk id="3" creationId="{C526DDE5-7844-41B3-923E-22F96F223E05}"/>
          </ac:spMkLst>
        </pc:spChg>
        <pc:picChg chg="add mod">
          <ac:chgData name="Paige Ross" userId="158e945f-c6cf-499d-819b-1220772315a8" providerId="ADAL" clId="{85D72011-FF32-401B-90EF-B00D0102601E}" dt="2023-10-19T19:29:31.141" v="30"/>
          <ac:picMkLst>
            <pc:docMk/>
            <pc:sldMk cId="1544933199" sldId="382"/>
            <ac:picMk id="4" creationId="{DCFDC863-5D2E-4438-A589-B404C038E30C}"/>
          </ac:picMkLst>
        </pc:picChg>
      </pc:sldChg>
      <pc:sldChg chg="modSp new mod">
        <pc:chgData name="Paige Ross" userId="158e945f-c6cf-499d-819b-1220772315a8" providerId="ADAL" clId="{85D72011-FF32-401B-90EF-B00D0102601E}" dt="2023-10-19T20:02:20.178" v="183" actId="20577"/>
        <pc:sldMkLst>
          <pc:docMk/>
          <pc:sldMk cId="2355545886" sldId="382"/>
        </pc:sldMkLst>
        <pc:spChg chg="mod">
          <ac:chgData name="Paige Ross" userId="158e945f-c6cf-499d-819b-1220772315a8" providerId="ADAL" clId="{85D72011-FF32-401B-90EF-B00D0102601E}" dt="2023-10-19T20:01:55.764" v="151" actId="20577"/>
          <ac:spMkLst>
            <pc:docMk/>
            <pc:sldMk cId="2355545886" sldId="382"/>
            <ac:spMk id="2" creationId="{6FC770BC-1231-4F1A-A185-CF5C45CE00AD}"/>
          </ac:spMkLst>
        </pc:spChg>
        <pc:spChg chg="mod">
          <ac:chgData name="Paige Ross" userId="158e945f-c6cf-499d-819b-1220772315a8" providerId="ADAL" clId="{85D72011-FF32-401B-90EF-B00D0102601E}" dt="2023-10-19T20:02:20.178" v="183" actId="20577"/>
          <ac:spMkLst>
            <pc:docMk/>
            <pc:sldMk cId="2355545886" sldId="382"/>
            <ac:spMk id="3" creationId="{C7618418-3053-4086-998E-7512C3B3CFFA}"/>
          </ac:spMkLst>
        </pc:spChg>
      </pc:sldChg>
      <pc:sldChg chg="addSp delSp modSp new mod modAnim">
        <pc:chgData name="Paige Ross" userId="158e945f-c6cf-499d-819b-1220772315a8" providerId="ADAL" clId="{85D72011-FF32-401B-90EF-B00D0102601E}" dt="2023-10-19T20:03:47.993" v="260" actId="20577"/>
        <pc:sldMkLst>
          <pc:docMk/>
          <pc:sldMk cId="1248378436" sldId="383"/>
        </pc:sldMkLst>
        <pc:spChg chg="mod">
          <ac:chgData name="Paige Ross" userId="158e945f-c6cf-499d-819b-1220772315a8" providerId="ADAL" clId="{85D72011-FF32-401B-90EF-B00D0102601E}" dt="2023-10-19T20:03:47.993" v="260" actId="20577"/>
          <ac:spMkLst>
            <pc:docMk/>
            <pc:sldMk cId="1248378436" sldId="383"/>
            <ac:spMk id="2" creationId="{9F9C9059-8244-495D-A277-09CB7AF712D0}"/>
          </ac:spMkLst>
        </pc:spChg>
        <pc:spChg chg="del">
          <ac:chgData name="Paige Ross" userId="158e945f-c6cf-499d-819b-1220772315a8" providerId="ADAL" clId="{85D72011-FF32-401B-90EF-B00D0102601E}" dt="2023-10-19T20:03:29.827" v="185"/>
          <ac:spMkLst>
            <pc:docMk/>
            <pc:sldMk cId="1248378436" sldId="383"/>
            <ac:spMk id="3" creationId="{0590651A-CA3B-43AC-B4E8-AD4DA1D09FCD}"/>
          </ac:spMkLst>
        </pc:spChg>
        <pc:picChg chg="add mod">
          <ac:chgData name="Paige Ross" userId="158e945f-c6cf-499d-819b-1220772315a8" providerId="ADAL" clId="{85D72011-FF32-401B-90EF-B00D0102601E}" dt="2023-10-19T20:03:29.827" v="185"/>
          <ac:picMkLst>
            <pc:docMk/>
            <pc:sldMk cId="1248378436" sldId="383"/>
            <ac:picMk id="4" creationId="{F2E35D60-9E5D-47A3-AFA6-70A0DCFF3C2B}"/>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C5168B-1DBB-4EAD-943E-B848B8A0005B}" type="doc">
      <dgm:prSet loTypeId="urn:microsoft.com/office/officeart/2005/8/layout/cycle3" loCatId="cycle" qsTypeId="urn:microsoft.com/office/officeart/2005/8/quickstyle/simple1" qsCatId="simple" csTypeId="urn:microsoft.com/office/officeart/2005/8/colors/colorful2" csCatId="colorful" phldr="1"/>
      <dgm:spPr/>
      <dgm:t>
        <a:bodyPr/>
        <a:lstStyle/>
        <a:p>
          <a:endParaRPr lang="en-US"/>
        </a:p>
      </dgm:t>
    </dgm:pt>
    <dgm:pt modelId="{ACF3BB18-2CAD-4879-8320-E51ABEE72CD8}">
      <dgm:prSet phldrT="[Text]"/>
      <dgm:spPr/>
      <dgm:t>
        <a:bodyPr/>
        <a:lstStyle/>
        <a:p>
          <a:r>
            <a:rPr lang="en-US" dirty="0"/>
            <a:t>Unconditional Commitment</a:t>
          </a:r>
        </a:p>
      </dgm:t>
    </dgm:pt>
    <dgm:pt modelId="{1E997077-6DB4-454A-BCE3-2F88606030E8}" type="parTrans" cxnId="{CDC5A26B-3A1D-4979-BEAF-AF35A3A9EB70}">
      <dgm:prSet/>
      <dgm:spPr/>
      <dgm:t>
        <a:bodyPr/>
        <a:lstStyle/>
        <a:p>
          <a:endParaRPr lang="en-US"/>
        </a:p>
      </dgm:t>
    </dgm:pt>
    <dgm:pt modelId="{1E50BFD3-1A6A-4F77-8FBA-6BA0428DA4DA}" type="sibTrans" cxnId="{CDC5A26B-3A1D-4979-BEAF-AF35A3A9EB70}">
      <dgm:prSet/>
      <dgm:spPr/>
      <dgm:t>
        <a:bodyPr/>
        <a:lstStyle/>
        <a:p>
          <a:endParaRPr lang="en-US"/>
        </a:p>
      </dgm:t>
    </dgm:pt>
    <dgm:pt modelId="{B928930D-F11D-4628-B6DC-95C6C0A47DD0}">
      <dgm:prSet phldrT="[Text]"/>
      <dgm:spPr/>
      <dgm:t>
        <a:bodyPr/>
        <a:lstStyle/>
        <a:p>
          <a:r>
            <a:rPr lang="en-US" dirty="0"/>
            <a:t>Acceptance</a:t>
          </a:r>
        </a:p>
      </dgm:t>
    </dgm:pt>
    <dgm:pt modelId="{44C20BA5-E62C-421D-A906-37075E6DEFC4}" type="parTrans" cxnId="{AF655232-25C7-4E6C-8E48-BD7E12A84A9F}">
      <dgm:prSet/>
      <dgm:spPr/>
      <dgm:t>
        <a:bodyPr/>
        <a:lstStyle/>
        <a:p>
          <a:endParaRPr lang="en-US"/>
        </a:p>
      </dgm:t>
    </dgm:pt>
    <dgm:pt modelId="{EB26EB8D-FF01-4023-9FA6-39C81E3A4CEC}" type="sibTrans" cxnId="{AF655232-25C7-4E6C-8E48-BD7E12A84A9F}">
      <dgm:prSet/>
      <dgm:spPr/>
      <dgm:t>
        <a:bodyPr/>
        <a:lstStyle/>
        <a:p>
          <a:endParaRPr lang="en-US"/>
        </a:p>
      </dgm:t>
    </dgm:pt>
    <dgm:pt modelId="{CCB51926-173F-4B95-9DCA-CDFFF3BA9F63}">
      <dgm:prSet phldrT="[Text]"/>
      <dgm:spPr/>
      <dgm:t>
        <a:bodyPr/>
        <a:lstStyle/>
        <a:p>
          <a:r>
            <a:rPr lang="en-US" dirty="0"/>
            <a:t>Security</a:t>
          </a:r>
        </a:p>
      </dgm:t>
    </dgm:pt>
    <dgm:pt modelId="{F4210F65-01D9-4A27-AEA6-C135D06078AF}" type="parTrans" cxnId="{3BA95BE7-F92B-4373-9B78-932D9ECF303C}">
      <dgm:prSet/>
      <dgm:spPr/>
      <dgm:t>
        <a:bodyPr/>
        <a:lstStyle/>
        <a:p>
          <a:endParaRPr lang="en-US"/>
        </a:p>
      </dgm:t>
    </dgm:pt>
    <dgm:pt modelId="{C51F9E69-0B35-4FCD-8539-653799D6B460}" type="sibTrans" cxnId="{3BA95BE7-F92B-4373-9B78-932D9ECF303C}">
      <dgm:prSet/>
      <dgm:spPr/>
      <dgm:t>
        <a:bodyPr/>
        <a:lstStyle/>
        <a:p>
          <a:endParaRPr lang="en-US"/>
        </a:p>
      </dgm:t>
    </dgm:pt>
    <dgm:pt modelId="{38C5F701-DE41-4DBF-99F6-3E88F3A17D27}">
      <dgm:prSet phldrT="[Text]"/>
      <dgm:spPr/>
      <dgm:t>
        <a:bodyPr/>
        <a:lstStyle/>
        <a:p>
          <a:r>
            <a:rPr lang="en-US" dirty="0"/>
            <a:t>Attunement </a:t>
          </a:r>
        </a:p>
      </dgm:t>
    </dgm:pt>
    <dgm:pt modelId="{8A4F8172-17BB-411F-9268-147927CD94E6}" type="parTrans" cxnId="{E5F57D39-0C2F-46C0-A2B9-6F2B4A1D3EE9}">
      <dgm:prSet/>
      <dgm:spPr/>
      <dgm:t>
        <a:bodyPr/>
        <a:lstStyle/>
        <a:p>
          <a:endParaRPr lang="en-US"/>
        </a:p>
      </dgm:t>
    </dgm:pt>
    <dgm:pt modelId="{4F11FB6E-C980-40BF-9A2E-2A2621F61887}" type="sibTrans" cxnId="{E5F57D39-0C2F-46C0-A2B9-6F2B4A1D3EE9}">
      <dgm:prSet/>
      <dgm:spPr/>
      <dgm:t>
        <a:bodyPr/>
        <a:lstStyle/>
        <a:p>
          <a:endParaRPr lang="en-US"/>
        </a:p>
      </dgm:t>
    </dgm:pt>
    <dgm:pt modelId="{11565129-AC86-42BE-A9B8-386F37EC200E}" type="pres">
      <dgm:prSet presAssocID="{B3C5168B-1DBB-4EAD-943E-B848B8A0005B}" presName="Name0" presStyleCnt="0">
        <dgm:presLayoutVars>
          <dgm:dir/>
          <dgm:resizeHandles val="exact"/>
        </dgm:presLayoutVars>
      </dgm:prSet>
      <dgm:spPr/>
    </dgm:pt>
    <dgm:pt modelId="{3B5905F8-C7B8-4567-9DFC-7083510765F9}" type="pres">
      <dgm:prSet presAssocID="{B3C5168B-1DBB-4EAD-943E-B848B8A0005B}" presName="cycle" presStyleCnt="0"/>
      <dgm:spPr/>
    </dgm:pt>
    <dgm:pt modelId="{89E2C729-DBF8-42DB-BB9A-515DB4C91D0A}" type="pres">
      <dgm:prSet presAssocID="{ACF3BB18-2CAD-4879-8320-E51ABEE72CD8}" presName="nodeFirstNode" presStyleLbl="node1" presStyleIdx="0" presStyleCnt="4" custRadScaleRad="172503" custRadScaleInc="-483">
        <dgm:presLayoutVars>
          <dgm:bulletEnabled val="1"/>
        </dgm:presLayoutVars>
      </dgm:prSet>
      <dgm:spPr/>
    </dgm:pt>
    <dgm:pt modelId="{01DB4D89-490F-48D1-BC5F-CB8B514E7D28}" type="pres">
      <dgm:prSet presAssocID="{1E50BFD3-1A6A-4F77-8FBA-6BA0428DA4DA}" presName="sibTransFirstNode" presStyleLbl="bgShp" presStyleIdx="0" presStyleCnt="1"/>
      <dgm:spPr/>
    </dgm:pt>
    <dgm:pt modelId="{ACCA548D-6C97-4CAE-9F1D-60DB417D80A5}" type="pres">
      <dgm:prSet presAssocID="{B928930D-F11D-4628-B6DC-95C6C0A47DD0}" presName="nodeFollowingNodes" presStyleLbl="node1" presStyleIdx="1" presStyleCnt="4">
        <dgm:presLayoutVars>
          <dgm:bulletEnabled val="1"/>
        </dgm:presLayoutVars>
      </dgm:prSet>
      <dgm:spPr/>
    </dgm:pt>
    <dgm:pt modelId="{0E7ABBE9-4A1A-4749-B1CB-5E22B147E1AC}" type="pres">
      <dgm:prSet presAssocID="{CCB51926-173F-4B95-9DCA-CDFFF3BA9F63}" presName="nodeFollowingNodes" presStyleLbl="node1" presStyleIdx="2" presStyleCnt="4">
        <dgm:presLayoutVars>
          <dgm:bulletEnabled val="1"/>
        </dgm:presLayoutVars>
      </dgm:prSet>
      <dgm:spPr/>
    </dgm:pt>
    <dgm:pt modelId="{CA886160-961B-483B-96B0-67457A4B6085}" type="pres">
      <dgm:prSet presAssocID="{38C5F701-DE41-4DBF-99F6-3E88F3A17D27}" presName="nodeFollowingNodes" presStyleLbl="node1" presStyleIdx="3" presStyleCnt="4">
        <dgm:presLayoutVars>
          <dgm:bulletEnabled val="1"/>
        </dgm:presLayoutVars>
      </dgm:prSet>
      <dgm:spPr/>
    </dgm:pt>
  </dgm:ptLst>
  <dgm:cxnLst>
    <dgm:cxn modelId="{C3408315-3DE7-44D7-AFCC-F6669F5A50A2}" type="presOf" srcId="{B928930D-F11D-4628-B6DC-95C6C0A47DD0}" destId="{ACCA548D-6C97-4CAE-9F1D-60DB417D80A5}" srcOrd="0" destOrd="0" presId="urn:microsoft.com/office/officeart/2005/8/layout/cycle3"/>
    <dgm:cxn modelId="{3FACEC22-6D66-40E1-8A74-A39B24FE8002}" type="presOf" srcId="{B3C5168B-1DBB-4EAD-943E-B848B8A0005B}" destId="{11565129-AC86-42BE-A9B8-386F37EC200E}" srcOrd="0" destOrd="0" presId="urn:microsoft.com/office/officeart/2005/8/layout/cycle3"/>
    <dgm:cxn modelId="{AF655232-25C7-4E6C-8E48-BD7E12A84A9F}" srcId="{B3C5168B-1DBB-4EAD-943E-B848B8A0005B}" destId="{B928930D-F11D-4628-B6DC-95C6C0A47DD0}" srcOrd="1" destOrd="0" parTransId="{44C20BA5-E62C-421D-A906-37075E6DEFC4}" sibTransId="{EB26EB8D-FF01-4023-9FA6-39C81E3A4CEC}"/>
    <dgm:cxn modelId="{E5F57D39-0C2F-46C0-A2B9-6F2B4A1D3EE9}" srcId="{B3C5168B-1DBB-4EAD-943E-B848B8A0005B}" destId="{38C5F701-DE41-4DBF-99F6-3E88F3A17D27}" srcOrd="3" destOrd="0" parTransId="{8A4F8172-17BB-411F-9268-147927CD94E6}" sibTransId="{4F11FB6E-C980-40BF-9A2E-2A2621F61887}"/>
    <dgm:cxn modelId="{E016F242-EDB1-47E4-8E39-1EC9FFD8E03F}" type="presOf" srcId="{38C5F701-DE41-4DBF-99F6-3E88F3A17D27}" destId="{CA886160-961B-483B-96B0-67457A4B6085}" srcOrd="0" destOrd="0" presId="urn:microsoft.com/office/officeart/2005/8/layout/cycle3"/>
    <dgm:cxn modelId="{AD0A9F44-1A01-4B73-A88F-52087B9BB0A4}" type="presOf" srcId="{1E50BFD3-1A6A-4F77-8FBA-6BA0428DA4DA}" destId="{01DB4D89-490F-48D1-BC5F-CB8B514E7D28}" srcOrd="0" destOrd="0" presId="urn:microsoft.com/office/officeart/2005/8/layout/cycle3"/>
    <dgm:cxn modelId="{E332EF66-D23B-4E5E-8C57-04ACF4172880}" type="presOf" srcId="{ACF3BB18-2CAD-4879-8320-E51ABEE72CD8}" destId="{89E2C729-DBF8-42DB-BB9A-515DB4C91D0A}" srcOrd="0" destOrd="0" presId="urn:microsoft.com/office/officeart/2005/8/layout/cycle3"/>
    <dgm:cxn modelId="{CDC5A26B-3A1D-4979-BEAF-AF35A3A9EB70}" srcId="{B3C5168B-1DBB-4EAD-943E-B848B8A0005B}" destId="{ACF3BB18-2CAD-4879-8320-E51ABEE72CD8}" srcOrd="0" destOrd="0" parTransId="{1E997077-6DB4-454A-BCE3-2F88606030E8}" sibTransId="{1E50BFD3-1A6A-4F77-8FBA-6BA0428DA4DA}"/>
    <dgm:cxn modelId="{3BA95BE7-F92B-4373-9B78-932D9ECF303C}" srcId="{B3C5168B-1DBB-4EAD-943E-B848B8A0005B}" destId="{CCB51926-173F-4B95-9DCA-CDFFF3BA9F63}" srcOrd="2" destOrd="0" parTransId="{F4210F65-01D9-4A27-AEA6-C135D06078AF}" sibTransId="{C51F9E69-0B35-4FCD-8539-653799D6B460}"/>
    <dgm:cxn modelId="{F1EF28EF-D4E2-4865-9AF4-F09026E692B6}" type="presOf" srcId="{CCB51926-173F-4B95-9DCA-CDFFF3BA9F63}" destId="{0E7ABBE9-4A1A-4749-B1CB-5E22B147E1AC}" srcOrd="0" destOrd="0" presId="urn:microsoft.com/office/officeart/2005/8/layout/cycle3"/>
    <dgm:cxn modelId="{91039C2E-166C-4F35-8F6A-EB7C8EF5B86D}" type="presParOf" srcId="{11565129-AC86-42BE-A9B8-386F37EC200E}" destId="{3B5905F8-C7B8-4567-9DFC-7083510765F9}" srcOrd="0" destOrd="0" presId="urn:microsoft.com/office/officeart/2005/8/layout/cycle3"/>
    <dgm:cxn modelId="{F0ED9320-FCC6-476E-89CA-1A3F17CA50F8}" type="presParOf" srcId="{3B5905F8-C7B8-4567-9DFC-7083510765F9}" destId="{89E2C729-DBF8-42DB-BB9A-515DB4C91D0A}" srcOrd="0" destOrd="0" presId="urn:microsoft.com/office/officeart/2005/8/layout/cycle3"/>
    <dgm:cxn modelId="{81677CBD-B1E2-4B7D-BFBB-087EF6469789}" type="presParOf" srcId="{3B5905F8-C7B8-4567-9DFC-7083510765F9}" destId="{01DB4D89-490F-48D1-BC5F-CB8B514E7D28}" srcOrd="1" destOrd="0" presId="urn:microsoft.com/office/officeart/2005/8/layout/cycle3"/>
    <dgm:cxn modelId="{94C19C95-A162-4BE1-A1DD-8148F0B34CBE}" type="presParOf" srcId="{3B5905F8-C7B8-4567-9DFC-7083510765F9}" destId="{ACCA548D-6C97-4CAE-9F1D-60DB417D80A5}" srcOrd="2" destOrd="0" presId="urn:microsoft.com/office/officeart/2005/8/layout/cycle3"/>
    <dgm:cxn modelId="{DF514895-FDE8-4BE2-8670-AFA17011272C}" type="presParOf" srcId="{3B5905F8-C7B8-4567-9DFC-7083510765F9}" destId="{0E7ABBE9-4A1A-4749-B1CB-5E22B147E1AC}" srcOrd="3" destOrd="0" presId="urn:microsoft.com/office/officeart/2005/8/layout/cycle3"/>
    <dgm:cxn modelId="{74319F9E-7961-452D-916E-E868CBF64BDE}" type="presParOf" srcId="{3B5905F8-C7B8-4567-9DFC-7083510765F9}" destId="{CA886160-961B-483B-96B0-67457A4B6085}"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B4D89-490F-48D1-BC5F-CB8B514E7D28}">
      <dsp:nvSpPr>
        <dsp:cNvPr id="0" name=""/>
        <dsp:cNvSpPr/>
      </dsp:nvSpPr>
      <dsp:spPr>
        <a:xfrm>
          <a:off x="3385564" y="-122010"/>
          <a:ext cx="4227038" cy="4227038"/>
        </a:xfrm>
        <a:prstGeom prst="circularArrow">
          <a:avLst>
            <a:gd name="adj1" fmla="val 4668"/>
            <a:gd name="adj2" fmla="val 272909"/>
            <a:gd name="adj3" fmla="val 12797524"/>
            <a:gd name="adj4" fmla="val 18054049"/>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E2C729-DBF8-42DB-BB9A-515DB4C91D0A}">
      <dsp:nvSpPr>
        <dsp:cNvPr id="0" name=""/>
        <dsp:cNvSpPr/>
      </dsp:nvSpPr>
      <dsp:spPr>
        <a:xfrm>
          <a:off x="4079946" y="0"/>
          <a:ext cx="2838273" cy="141913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Unconditional Commitment</a:t>
          </a:r>
        </a:p>
      </dsp:txBody>
      <dsp:txXfrm>
        <a:off x="4149223" y="69277"/>
        <a:ext cx="2699719" cy="1280582"/>
      </dsp:txXfrm>
    </dsp:sp>
    <dsp:sp modelId="{ACCA548D-6C97-4CAE-9F1D-60DB417D80A5}">
      <dsp:nvSpPr>
        <dsp:cNvPr id="0" name=""/>
        <dsp:cNvSpPr/>
      </dsp:nvSpPr>
      <dsp:spPr>
        <a:xfrm>
          <a:off x="5613625" y="1519091"/>
          <a:ext cx="2838273" cy="1419136"/>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Acceptance</a:t>
          </a:r>
        </a:p>
      </dsp:txBody>
      <dsp:txXfrm>
        <a:off x="5682902" y="1588368"/>
        <a:ext cx="2699719" cy="1280582"/>
      </dsp:txXfrm>
    </dsp:sp>
    <dsp:sp modelId="{0E7ABBE9-4A1A-4749-B1CB-5E22B147E1AC}">
      <dsp:nvSpPr>
        <dsp:cNvPr id="0" name=""/>
        <dsp:cNvSpPr/>
      </dsp:nvSpPr>
      <dsp:spPr>
        <a:xfrm>
          <a:off x="4095838" y="3036878"/>
          <a:ext cx="2838273" cy="1419136"/>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Security</a:t>
          </a:r>
        </a:p>
      </dsp:txBody>
      <dsp:txXfrm>
        <a:off x="4165115" y="3106155"/>
        <a:ext cx="2699719" cy="1280582"/>
      </dsp:txXfrm>
    </dsp:sp>
    <dsp:sp modelId="{CA886160-961B-483B-96B0-67457A4B6085}">
      <dsp:nvSpPr>
        <dsp:cNvPr id="0" name=""/>
        <dsp:cNvSpPr/>
      </dsp:nvSpPr>
      <dsp:spPr>
        <a:xfrm>
          <a:off x="2578050" y="1519091"/>
          <a:ext cx="2838273" cy="141913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Attunement </a:t>
          </a:r>
        </a:p>
      </dsp:txBody>
      <dsp:txXfrm>
        <a:off x="2647327" y="1588368"/>
        <a:ext cx="2699719" cy="1280582"/>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701164C2-331F-45B3-B428-376338DDCCD7}" type="datetimeFigureOut">
              <a:rPr lang="en-US" smtClean="0"/>
              <a:t>10/19/2023</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96F8784C-9A18-4E88-B9A1-792B3A357835}" type="slidenum">
              <a:rPr lang="en-US" smtClean="0"/>
              <a:t>‹#›</a:t>
            </a:fld>
            <a:endParaRPr lang="en-US"/>
          </a:p>
        </p:txBody>
      </p:sp>
    </p:spTree>
    <p:extLst>
      <p:ext uri="{BB962C8B-B14F-4D97-AF65-F5344CB8AC3E}">
        <p14:creationId xmlns:p14="http://schemas.microsoft.com/office/powerpoint/2010/main" val="2472623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D54C82F-1931-4A9F-9D13-BC7667D25A0D}" type="datetimeFigureOut">
              <a:rPr lang="en-US" smtClean="0"/>
              <a:t>10/19/2023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3F362676-08C8-42FC-9F4B-0C9B96CAB40A}" type="slidenum">
              <a:rPr lang="en-US" smtClean="0"/>
              <a:t>‹#›</a:t>
            </a:fld>
            <a:endParaRPr lang="en-US"/>
          </a:p>
        </p:txBody>
      </p:sp>
    </p:spTree>
    <p:extLst>
      <p:ext uri="{BB962C8B-B14F-4D97-AF65-F5344CB8AC3E}">
        <p14:creationId xmlns:p14="http://schemas.microsoft.com/office/powerpoint/2010/main" val="213119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9600" b="1"/>
            </a:lvl1pPr>
          </a:lstStyle>
          <a:p>
            <a:r>
              <a:rPr lang="en-US" dirty="0"/>
              <a:t>Adoption 101</a:t>
            </a:r>
          </a:p>
        </p:txBody>
      </p:sp>
      <p:sp>
        <p:nvSpPr>
          <p:cNvPr id="3" name="Subtitle 2"/>
          <p:cNvSpPr>
            <a:spLocks noGrp="1"/>
          </p:cNvSpPr>
          <p:nvPr>
            <p:ph type="subTitle" idx="1" hasCustomPrompt="1"/>
          </p:nvPr>
        </p:nvSpPr>
        <p:spPr>
          <a:xfrm>
            <a:off x="968188" y="3602038"/>
            <a:ext cx="10252038" cy="1655762"/>
          </a:xfrm>
        </p:spPr>
        <p:txBody>
          <a:bodyPr/>
          <a:lstStyle>
            <a:lvl1pPr marL="0" indent="0" algn="ctr">
              <a:buNone/>
              <a:defRPr sz="24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Trauma Informed, Trust-Based Relational Intervention Training</a:t>
            </a:r>
          </a:p>
        </p:txBody>
      </p:sp>
    </p:spTree>
    <p:extLst>
      <p:ext uri="{BB962C8B-B14F-4D97-AF65-F5344CB8AC3E}">
        <p14:creationId xmlns:p14="http://schemas.microsoft.com/office/powerpoint/2010/main" val="93484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5906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426356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33675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1860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72450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34368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575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4861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822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74411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5709106"/>
            <a:ext cx="12192000" cy="1356071"/>
            <a:chOff x="0" y="6099862"/>
            <a:chExt cx="12192000" cy="950111"/>
          </a:xfrm>
        </p:grpSpPr>
        <p:sp>
          <p:nvSpPr>
            <p:cNvPr id="8" name="Rectangle 7"/>
            <p:cNvSpPr/>
            <p:nvPr userDrawn="1"/>
          </p:nvSpPr>
          <p:spPr>
            <a:xfrm>
              <a:off x="0" y="6821611"/>
              <a:ext cx="12192000" cy="83206"/>
            </a:xfrm>
            <a:prstGeom prst="rect">
              <a:avLst/>
            </a:prstGeom>
            <a:solidFill>
              <a:srgbClr val="5469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328225"/>
              <a:ext cx="12192000" cy="493386"/>
            </a:xfrm>
            <a:prstGeom prst="rect">
              <a:avLst/>
            </a:prstGeom>
            <a:solidFill>
              <a:srgbClr val="003C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206" y="6099862"/>
              <a:ext cx="1231029" cy="950111"/>
            </a:xfrm>
            <a:prstGeom prst="rect">
              <a:avLst/>
            </a:prstGeom>
          </p:spPr>
        </p:pic>
      </p:grpSp>
      <p:sp>
        <p:nvSpPr>
          <p:cNvPr id="2" name="Title Placeholder 1"/>
          <p:cNvSpPr>
            <a:spLocks noGrp="1"/>
          </p:cNvSpPr>
          <p:nvPr>
            <p:ph type="title"/>
          </p:nvPr>
        </p:nvSpPr>
        <p:spPr>
          <a:xfrm>
            <a:off x="247425" y="365125"/>
            <a:ext cx="1161825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47425" y="1825625"/>
            <a:ext cx="11618259" cy="40906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1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8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4SF6GmV7zg0?feature=oembed"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empoweredtoconnect.org/the-yes-jar-vide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bH2No-G9LXc?feature=oembe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6070" y="1644145"/>
            <a:ext cx="9144000" cy="1957893"/>
          </a:xfrm>
          <a:noFill/>
          <a:ln w="19050">
            <a:noFill/>
            <a:prstDash val="lgDashDot"/>
          </a:ln>
        </p:spPr>
        <p:txBody>
          <a:bodyPr>
            <a:normAutofit fontScale="90000"/>
          </a:bodyPr>
          <a:lstStyle/>
          <a:p>
            <a:r>
              <a:rPr lang="en-US" sz="12000" dirty="0">
                <a:latin typeface="+mn-lt"/>
              </a:rPr>
              <a:t>Adoption 101</a:t>
            </a:r>
          </a:p>
        </p:txBody>
      </p:sp>
      <p:sp>
        <p:nvSpPr>
          <p:cNvPr id="7" name="Subtitle 6"/>
          <p:cNvSpPr>
            <a:spLocks noGrp="1"/>
          </p:cNvSpPr>
          <p:nvPr>
            <p:ph type="subTitle" idx="1"/>
          </p:nvPr>
        </p:nvSpPr>
        <p:spPr>
          <a:xfrm>
            <a:off x="204395" y="3602038"/>
            <a:ext cx="11747351" cy="1655762"/>
          </a:xfrm>
        </p:spPr>
        <p:txBody>
          <a:bodyPr>
            <a:normAutofit fontScale="92500" lnSpcReduction="10000"/>
          </a:bodyPr>
          <a:lstStyle/>
          <a:p>
            <a:r>
              <a:rPr lang="en-US" sz="2800" i="0" dirty="0">
                <a:solidFill>
                  <a:srgbClr val="54690E"/>
                </a:solidFill>
              </a:rPr>
              <a:t>Heartland for Children’s </a:t>
            </a:r>
          </a:p>
          <a:p>
            <a:r>
              <a:rPr lang="en-US" sz="2800" i="0" dirty="0">
                <a:solidFill>
                  <a:srgbClr val="54690E"/>
                </a:solidFill>
              </a:rPr>
              <a:t>Trauma Informed, Relationship Focused Adoption Training </a:t>
            </a:r>
          </a:p>
          <a:p>
            <a:endParaRPr lang="en-US" sz="2800" i="0" dirty="0">
              <a:solidFill>
                <a:srgbClr val="54690E"/>
              </a:solidFill>
            </a:endParaRPr>
          </a:p>
          <a:p>
            <a:r>
              <a:rPr lang="en-US" sz="1900" i="0" dirty="0">
                <a:solidFill>
                  <a:srgbClr val="54690E"/>
                </a:solidFill>
              </a:rPr>
              <a:t>Class Six</a:t>
            </a:r>
          </a:p>
        </p:txBody>
      </p:sp>
      <p:sp>
        <p:nvSpPr>
          <p:cNvPr id="2" name="TextBox 1">
            <a:extLst>
              <a:ext uri="{FF2B5EF4-FFF2-40B4-BE49-F238E27FC236}">
                <a16:creationId xmlns:a16="http://schemas.microsoft.com/office/drawing/2014/main" id="{0356662A-828E-4343-E0D3-9709E74870CE}"/>
              </a:ext>
            </a:extLst>
          </p:cNvPr>
          <p:cNvSpPr txBox="1"/>
          <p:nvPr/>
        </p:nvSpPr>
        <p:spPr>
          <a:xfrm>
            <a:off x="1920815" y="6075872"/>
            <a:ext cx="836474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ea typeface="+mn-lt"/>
                <a:cs typeface="+mn-lt"/>
              </a:rPr>
              <a:t>Heartland for Children is a community-based care lead agency contracted with the Department of Children and Families.</a:t>
            </a:r>
            <a:endParaRPr lang="en-US" dirty="0">
              <a:solidFill>
                <a:schemeClr val="bg1"/>
              </a:solidFill>
            </a:endParaRPr>
          </a:p>
        </p:txBody>
      </p:sp>
    </p:spTree>
    <p:extLst>
      <p:ext uri="{BB962C8B-B14F-4D97-AF65-F5344CB8AC3E}">
        <p14:creationId xmlns:p14="http://schemas.microsoft.com/office/powerpoint/2010/main" val="18550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48" y="-43711"/>
            <a:ext cx="11849318" cy="1325563"/>
          </a:xfrm>
        </p:spPr>
        <p:txBody>
          <a:bodyPr>
            <a:noAutofit/>
          </a:bodyPr>
          <a:lstStyle/>
          <a:p>
            <a:pPr algn="ctr"/>
            <a:r>
              <a:rPr lang="en-US" sz="4000" b="1" dirty="0">
                <a:solidFill>
                  <a:srgbClr val="4F6E18"/>
                </a:solidFill>
                <a:latin typeface="+mn-lt"/>
              </a:rPr>
              <a:t>It’s a circular process with you at the forefront! </a:t>
            </a:r>
          </a:p>
        </p:txBody>
      </p:sp>
      <p:graphicFrame>
        <p:nvGraphicFramePr>
          <p:cNvPr id="5" name="Content Placeholder 4"/>
          <p:cNvGraphicFramePr>
            <a:graphicFrameLocks noGrp="1"/>
          </p:cNvGraphicFramePr>
          <p:nvPr>
            <p:ph idx="1"/>
          </p:nvPr>
        </p:nvGraphicFramePr>
        <p:xfrm>
          <a:off x="580858" y="1287638"/>
          <a:ext cx="11029950" cy="4457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896137" y="1281852"/>
            <a:ext cx="3557016" cy="923330"/>
          </a:xfrm>
          <a:prstGeom prst="rect">
            <a:avLst/>
          </a:prstGeom>
          <a:noFill/>
          <a:ln w="12700">
            <a:solidFill>
              <a:schemeClr val="tx1"/>
            </a:solidFill>
          </a:ln>
        </p:spPr>
        <p:txBody>
          <a:bodyPr wrap="square" rtlCol="0">
            <a:spAutoFit/>
          </a:bodyPr>
          <a:lstStyle/>
          <a:p>
            <a:pPr algn="ctr"/>
            <a:r>
              <a:rPr lang="en-US" dirty="0">
                <a:solidFill>
                  <a:srgbClr val="003C6A"/>
                </a:solidFill>
                <a:latin typeface="Century Gothic" panose="020B0502020202020204" pitchFamily="34" charset="0"/>
              </a:rPr>
              <a:t>Express Unconditional Commitment NO MATTER WHAT!</a:t>
            </a:r>
          </a:p>
        </p:txBody>
      </p:sp>
      <p:sp>
        <p:nvSpPr>
          <p:cNvPr id="7" name="TextBox 6"/>
          <p:cNvSpPr txBox="1"/>
          <p:nvPr/>
        </p:nvSpPr>
        <p:spPr>
          <a:xfrm>
            <a:off x="9137739" y="3030868"/>
            <a:ext cx="2670048" cy="2585323"/>
          </a:xfrm>
          <a:prstGeom prst="rect">
            <a:avLst/>
          </a:prstGeom>
          <a:noFill/>
          <a:ln w="12700">
            <a:solidFill>
              <a:schemeClr val="tx1"/>
            </a:solidFill>
          </a:ln>
        </p:spPr>
        <p:txBody>
          <a:bodyPr wrap="square" rtlCol="0">
            <a:spAutoFit/>
          </a:bodyPr>
          <a:lstStyle/>
          <a:p>
            <a:pPr algn="ctr"/>
            <a:r>
              <a:rPr lang="en-US" dirty="0">
                <a:solidFill>
                  <a:srgbClr val="003C6A"/>
                </a:solidFill>
                <a:latin typeface="Century Gothic" panose="020B0502020202020204" pitchFamily="34" charset="0"/>
              </a:rPr>
              <a:t>YOU must accept and acknowledge that trauma &amp; attachment are driving the behaviors.  It’s not a matter of “trying harder”, but the child learning to trust others &amp; self</a:t>
            </a:r>
          </a:p>
        </p:txBody>
      </p:sp>
      <p:sp>
        <p:nvSpPr>
          <p:cNvPr id="8" name="TextBox 7"/>
          <p:cNvSpPr txBox="1"/>
          <p:nvPr/>
        </p:nvSpPr>
        <p:spPr>
          <a:xfrm>
            <a:off x="155448" y="4147204"/>
            <a:ext cx="4160520" cy="1754326"/>
          </a:xfrm>
          <a:prstGeom prst="rect">
            <a:avLst/>
          </a:prstGeom>
          <a:noFill/>
          <a:ln w="12700">
            <a:solidFill>
              <a:schemeClr val="tx1"/>
            </a:solidFill>
          </a:ln>
        </p:spPr>
        <p:txBody>
          <a:bodyPr wrap="square" rtlCol="0">
            <a:spAutoFit/>
          </a:bodyPr>
          <a:lstStyle/>
          <a:p>
            <a:pPr algn="ctr"/>
            <a:r>
              <a:rPr lang="en-US" dirty="0">
                <a:solidFill>
                  <a:srgbClr val="003C6A"/>
                </a:solidFill>
                <a:latin typeface="Century Gothic" panose="020B0502020202020204" pitchFamily="34" charset="0"/>
              </a:rPr>
              <a:t>Commitment &amp; Acceptance leads to a child’s security physically and emotionally.  Now with commitment, acceptance, &amp; security can relationships begin to develop.  </a:t>
            </a:r>
          </a:p>
        </p:txBody>
      </p:sp>
      <p:sp>
        <p:nvSpPr>
          <p:cNvPr id="9" name="TextBox 8"/>
          <p:cNvSpPr txBox="1"/>
          <p:nvPr/>
        </p:nvSpPr>
        <p:spPr>
          <a:xfrm>
            <a:off x="502920" y="2075688"/>
            <a:ext cx="2359152" cy="1810512"/>
          </a:xfrm>
          <a:prstGeom prst="rect">
            <a:avLst/>
          </a:prstGeom>
          <a:noFill/>
        </p:spPr>
        <p:txBody>
          <a:bodyPr wrap="square" rtlCol="0">
            <a:spAutoFit/>
          </a:bodyPr>
          <a:lstStyle/>
          <a:p>
            <a:endParaRPr lang="en-US" dirty="0"/>
          </a:p>
        </p:txBody>
      </p:sp>
      <p:sp>
        <p:nvSpPr>
          <p:cNvPr id="10" name="TextBox 9"/>
          <p:cNvSpPr txBox="1"/>
          <p:nvPr/>
        </p:nvSpPr>
        <p:spPr>
          <a:xfrm>
            <a:off x="152453" y="1041952"/>
            <a:ext cx="3666744" cy="1754326"/>
          </a:xfrm>
          <a:prstGeom prst="rect">
            <a:avLst/>
          </a:prstGeom>
          <a:noFill/>
          <a:ln w="12700">
            <a:solidFill>
              <a:schemeClr val="tx1"/>
            </a:solidFill>
          </a:ln>
        </p:spPr>
        <p:txBody>
          <a:bodyPr wrap="square" rtlCol="0">
            <a:spAutoFit/>
          </a:bodyPr>
          <a:lstStyle/>
          <a:p>
            <a:pPr algn="ctr"/>
            <a:r>
              <a:rPr lang="en-US" dirty="0">
                <a:solidFill>
                  <a:srgbClr val="003C6A"/>
                </a:solidFill>
                <a:latin typeface="Century Gothic" panose="020B0502020202020204" pitchFamily="34" charset="0"/>
              </a:rPr>
              <a:t>Ability to align your own internal state with that of another, through verbal and non verbal communication.  With attunement comes co-regulation, trust &amp; growth</a:t>
            </a:r>
            <a:r>
              <a:rPr lang="en-US" dirty="0">
                <a:solidFill>
                  <a:schemeClr val="bg1"/>
                </a:solidFill>
                <a:latin typeface="Century Gothic" panose="020B0502020202020204" pitchFamily="34" charset="0"/>
              </a:rPr>
              <a:t>. </a:t>
            </a:r>
          </a:p>
        </p:txBody>
      </p:sp>
    </p:spTree>
    <p:extLst>
      <p:ext uri="{BB962C8B-B14F-4D97-AF65-F5344CB8AC3E}">
        <p14:creationId xmlns:p14="http://schemas.microsoft.com/office/powerpoint/2010/main" val="55357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2000"/>
                                        <p:tgtEl>
                                          <p:spTgt spid="7"/>
                                        </p:tgtEl>
                                      </p:cBhvr>
                                    </p:animEffect>
                                    <p:anim calcmode="lin" valueType="num">
                                      <p:cBhvr>
                                        <p:cTn id="15" dur="2000" fill="hold"/>
                                        <p:tgtEl>
                                          <p:spTgt spid="7"/>
                                        </p:tgtEl>
                                        <p:attrNameLst>
                                          <p:attrName>ppt_w</p:attrName>
                                        </p:attrNameLst>
                                      </p:cBhvr>
                                      <p:tavLst>
                                        <p:tav tm="0" fmla="#ppt_w*sin(2.5*pi*$)">
                                          <p:val>
                                            <p:fltVal val="0"/>
                                          </p:val>
                                        </p:tav>
                                        <p:tav tm="100000">
                                          <p:val>
                                            <p:fltVal val="1"/>
                                          </p:val>
                                        </p:tav>
                                      </p:tavLst>
                                    </p:anim>
                                    <p:anim calcmode="lin" valueType="num">
                                      <p:cBhvr>
                                        <p:cTn id="16"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anim calcmode="lin" valueType="num">
                                      <p:cBhvr>
                                        <p:cTn id="22" dur="2000" fill="hold"/>
                                        <p:tgtEl>
                                          <p:spTgt spid="8"/>
                                        </p:tgtEl>
                                        <p:attrNameLst>
                                          <p:attrName>ppt_w</p:attrName>
                                        </p:attrNameLst>
                                      </p:cBhvr>
                                      <p:tavLst>
                                        <p:tav tm="0" fmla="#ppt_w*sin(2.5*pi*$)">
                                          <p:val>
                                            <p:fltVal val="0"/>
                                          </p:val>
                                        </p:tav>
                                        <p:tav tm="100000">
                                          <p:val>
                                            <p:fltVal val="1"/>
                                          </p:val>
                                        </p:tav>
                                      </p:tavLst>
                                    </p:anim>
                                    <p:anim calcmode="lin" valueType="num">
                                      <p:cBhvr>
                                        <p:cTn id="23"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2000"/>
                                        <p:tgtEl>
                                          <p:spTgt spid="10"/>
                                        </p:tgtEl>
                                      </p:cBhvr>
                                    </p:animEffect>
                                    <p:anim calcmode="lin" valueType="num">
                                      <p:cBhvr>
                                        <p:cTn id="29" dur="2000" fill="hold"/>
                                        <p:tgtEl>
                                          <p:spTgt spid="10"/>
                                        </p:tgtEl>
                                        <p:attrNameLst>
                                          <p:attrName>ppt_w</p:attrName>
                                        </p:attrNameLst>
                                      </p:cBhvr>
                                      <p:tavLst>
                                        <p:tav tm="0" fmla="#ppt_w*sin(2.5*pi*$)">
                                          <p:val>
                                            <p:fltVal val="0"/>
                                          </p:val>
                                        </p:tav>
                                        <p:tav tm="100000">
                                          <p:val>
                                            <p:fltVal val="1"/>
                                          </p:val>
                                        </p:tav>
                                      </p:tavLst>
                                    </p:anim>
                                    <p:anim calcmode="lin" valueType="num">
                                      <p:cBhvr>
                                        <p:cTn id="30"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246" y="169182"/>
            <a:ext cx="11610402" cy="1325563"/>
          </a:xfrm>
        </p:spPr>
        <p:txBody>
          <a:bodyPr>
            <a:noAutofit/>
          </a:bodyPr>
          <a:lstStyle/>
          <a:p>
            <a:r>
              <a:rPr lang="en-US" sz="4000" dirty="0">
                <a:solidFill>
                  <a:srgbClr val="4F6E18"/>
                </a:solidFill>
                <a:latin typeface="+mn-lt"/>
              </a:rPr>
              <a:t>Building Attachment Through Meeting Needs </a:t>
            </a:r>
          </a:p>
        </p:txBody>
      </p:sp>
      <p:sp>
        <p:nvSpPr>
          <p:cNvPr id="3" name="Content Placeholder 2"/>
          <p:cNvSpPr>
            <a:spLocks noGrp="1"/>
          </p:cNvSpPr>
          <p:nvPr>
            <p:ph idx="1"/>
          </p:nvPr>
        </p:nvSpPr>
        <p:spPr>
          <a:xfrm>
            <a:off x="224246" y="1494746"/>
            <a:ext cx="11754394" cy="4548702"/>
          </a:xfrm>
        </p:spPr>
        <p:txBody>
          <a:bodyPr>
            <a:normAutofit fontScale="77500" lnSpcReduction="20000"/>
          </a:bodyPr>
          <a:lstStyle/>
          <a:p>
            <a:r>
              <a:rPr lang="en-US" dirty="0">
                <a:solidFill>
                  <a:srgbClr val="003C6A"/>
                </a:solidFill>
                <a:latin typeface="Century Gothic" panose="020B0502020202020204" pitchFamily="34" charset="0"/>
              </a:rPr>
              <a:t>Arousal-Relaxation Cycle </a:t>
            </a:r>
          </a:p>
          <a:p>
            <a:pPr lvl="1"/>
            <a:r>
              <a:rPr lang="en-US" dirty="0">
                <a:solidFill>
                  <a:srgbClr val="003C6A"/>
                </a:solidFill>
                <a:latin typeface="Century Gothic" panose="020B0502020202020204" pitchFamily="34" charset="0"/>
              </a:rPr>
              <a:t>Based on our understanding that trust, security, and attachment are strengthened when a consistent adult caregiver repeatedly meets a child’s needs.  </a:t>
            </a:r>
          </a:p>
          <a:p>
            <a:pPr lvl="1"/>
            <a:r>
              <a:rPr lang="en-US" dirty="0">
                <a:solidFill>
                  <a:srgbClr val="003C6A"/>
                </a:solidFill>
                <a:latin typeface="Century Gothic" panose="020B0502020202020204" pitchFamily="34" charset="0"/>
              </a:rPr>
              <a:t>This occurs when a child experiences stress/tension and the caregiver provides comfort and provides for the child’s needs, which relieves tension/stress and promotes contentment.  </a:t>
            </a:r>
          </a:p>
          <a:p>
            <a:pPr lvl="1"/>
            <a:r>
              <a:rPr lang="en-US" dirty="0">
                <a:solidFill>
                  <a:srgbClr val="003C6A"/>
                </a:solidFill>
                <a:latin typeface="Century Gothic" panose="020B0502020202020204" pitchFamily="34" charset="0"/>
              </a:rPr>
              <a:t>Should be repeated several times a day.  </a:t>
            </a:r>
          </a:p>
          <a:p>
            <a:pPr lvl="1"/>
            <a:r>
              <a:rPr lang="en-US" dirty="0">
                <a:solidFill>
                  <a:srgbClr val="003C6A"/>
                </a:solidFill>
                <a:latin typeface="Century Gothic" panose="020B0502020202020204" pitchFamily="34" charset="0"/>
              </a:rPr>
              <a:t>Can be difficult when their needs are expressed through problematic behaviors.  </a:t>
            </a:r>
          </a:p>
          <a:p>
            <a:pPr lvl="1"/>
            <a:endParaRPr lang="en-US" dirty="0">
              <a:solidFill>
                <a:srgbClr val="003C6A"/>
              </a:solidFill>
              <a:latin typeface="Century Gothic" panose="020B0502020202020204" pitchFamily="34" charset="0"/>
            </a:endParaRPr>
          </a:p>
          <a:p>
            <a:r>
              <a:rPr lang="en-US" dirty="0">
                <a:solidFill>
                  <a:srgbClr val="003C6A"/>
                </a:solidFill>
                <a:latin typeface="Century Gothic" panose="020B0502020202020204" pitchFamily="34" charset="0"/>
              </a:rPr>
              <a:t>Positive Interactive Cycle </a:t>
            </a:r>
          </a:p>
          <a:p>
            <a:pPr lvl="1"/>
            <a:r>
              <a:rPr lang="en-US" dirty="0">
                <a:solidFill>
                  <a:srgbClr val="003C6A"/>
                </a:solidFill>
                <a:latin typeface="Century Gothic" panose="020B0502020202020204" pitchFamily="34" charset="0"/>
              </a:rPr>
              <a:t>In this cycle, the child </a:t>
            </a:r>
            <a:r>
              <a:rPr lang="en-US" i="1" dirty="0">
                <a:solidFill>
                  <a:srgbClr val="003C6A"/>
                </a:solidFill>
                <a:latin typeface="Century Gothic" panose="020B0502020202020204" pitchFamily="34" charset="0"/>
              </a:rPr>
              <a:t>does not need to first express their need.</a:t>
            </a:r>
            <a:r>
              <a:rPr lang="en-US" dirty="0">
                <a:solidFill>
                  <a:srgbClr val="003C6A"/>
                </a:solidFill>
                <a:latin typeface="Century Gothic" panose="020B0502020202020204" pitchFamily="34" charset="0"/>
              </a:rPr>
              <a:t>  This is when a parent can take the initiative to engage in positive interaction with the child, and thus the child enjoys the experience and reacts in an affirming manner.  </a:t>
            </a:r>
          </a:p>
          <a:p>
            <a:pPr lvl="1"/>
            <a:r>
              <a:rPr lang="en-US" dirty="0">
                <a:solidFill>
                  <a:srgbClr val="003C6A"/>
                </a:solidFill>
                <a:latin typeface="Century Gothic" panose="020B0502020202020204" pitchFamily="34" charset="0"/>
              </a:rPr>
              <a:t>With this, both parent and child feel sense of self worth and it greatly helps in the attachment process.  </a:t>
            </a:r>
          </a:p>
          <a:p>
            <a:pPr lvl="1"/>
            <a:r>
              <a:rPr lang="en-US" dirty="0">
                <a:solidFill>
                  <a:srgbClr val="003C6A"/>
                </a:solidFill>
                <a:latin typeface="Century Gothic" panose="020B0502020202020204" pitchFamily="34" charset="0"/>
              </a:rPr>
              <a:t>Many adoptive parents believe the child should take the first step in forming attachments, yet these children are often not trusting enough yet to take this step.  Adoptive parents need to initiate gentle, non threatening social interactions with a child that are positive, meaningful, and pleasurable to develop attachment.  </a:t>
            </a:r>
          </a:p>
          <a:p>
            <a:pPr lvl="1"/>
            <a:endParaRPr lang="en-US" dirty="0">
              <a:solidFill>
                <a:srgbClr val="003C6A"/>
              </a:solidFill>
            </a:endParaRPr>
          </a:p>
        </p:txBody>
      </p:sp>
    </p:spTree>
    <p:extLst>
      <p:ext uri="{BB962C8B-B14F-4D97-AF65-F5344CB8AC3E}">
        <p14:creationId xmlns:p14="http://schemas.microsoft.com/office/powerpoint/2010/main" val="1645444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997" y="91856"/>
            <a:ext cx="11618259" cy="1325563"/>
          </a:xfrm>
        </p:spPr>
        <p:txBody>
          <a:bodyPr>
            <a:normAutofit/>
          </a:bodyPr>
          <a:lstStyle/>
          <a:p>
            <a:r>
              <a:rPr lang="en-US" sz="4800" dirty="0">
                <a:solidFill>
                  <a:srgbClr val="54690E"/>
                </a:solidFill>
                <a:latin typeface="+mn-lt"/>
              </a:rPr>
              <a:t>Connection Tips &amp; Tools</a:t>
            </a:r>
          </a:p>
        </p:txBody>
      </p:sp>
      <p:sp>
        <p:nvSpPr>
          <p:cNvPr id="3" name="Content Placeholder 2"/>
          <p:cNvSpPr>
            <a:spLocks noGrp="1"/>
          </p:cNvSpPr>
          <p:nvPr>
            <p:ph idx="1"/>
          </p:nvPr>
        </p:nvSpPr>
        <p:spPr>
          <a:xfrm>
            <a:off x="247425" y="1334814"/>
            <a:ext cx="11618259" cy="4581471"/>
          </a:xfrm>
        </p:spPr>
        <p:txBody>
          <a:bodyPr>
            <a:normAutofit fontScale="92500"/>
          </a:bodyPr>
          <a:lstStyle/>
          <a:p>
            <a:r>
              <a:rPr lang="en-US" dirty="0"/>
              <a:t>Remember that opportunities for bonding and attachment and attachment enhancing activities should not be a “reward”.  This should become a ritual despite a challenging day.  In fact, children often need connection time more intensely when they are having challenging days! </a:t>
            </a:r>
          </a:p>
          <a:p>
            <a:endParaRPr lang="en-US" dirty="0"/>
          </a:p>
          <a:p>
            <a:r>
              <a:rPr lang="en-US" dirty="0"/>
              <a:t>Fill their YES bank!  </a:t>
            </a:r>
          </a:p>
          <a:p>
            <a:endParaRPr lang="en-US" dirty="0"/>
          </a:p>
          <a:p>
            <a:r>
              <a:rPr lang="en-US" dirty="0"/>
              <a:t>Be mindful of overstimulation and ensuring their physiological needs are met.  While play is fun, you also want to ensure not to “overdo” it.  </a:t>
            </a:r>
          </a:p>
          <a:p>
            <a:pPr lvl="1"/>
            <a:r>
              <a:rPr lang="en-US" dirty="0"/>
              <a:t>Encourage self-regulation by co-regulating with them!  </a:t>
            </a:r>
          </a:p>
        </p:txBody>
      </p:sp>
    </p:spTree>
    <p:extLst>
      <p:ext uri="{BB962C8B-B14F-4D97-AF65-F5344CB8AC3E}">
        <p14:creationId xmlns:p14="http://schemas.microsoft.com/office/powerpoint/2010/main" val="230881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F175E-1EC1-4008-AE89-7BD2B57C491A}"/>
              </a:ext>
            </a:extLst>
          </p:cNvPr>
          <p:cNvSpPr>
            <a:spLocks noGrp="1"/>
          </p:cNvSpPr>
          <p:nvPr>
            <p:ph type="title"/>
          </p:nvPr>
        </p:nvSpPr>
        <p:spPr/>
        <p:txBody>
          <a:bodyPr/>
          <a:lstStyle/>
          <a:p>
            <a:r>
              <a:rPr lang="en-US" dirty="0"/>
              <a:t>Building Trust by Saying Yes</a:t>
            </a:r>
          </a:p>
        </p:txBody>
      </p:sp>
      <p:pic>
        <p:nvPicPr>
          <p:cNvPr id="6" name="Online Media 5" title="Building Trust By Saying Yes">
            <a:hlinkClick r:id="" action="ppaction://media"/>
            <a:extLst>
              <a:ext uri="{FF2B5EF4-FFF2-40B4-BE49-F238E27FC236}">
                <a16:creationId xmlns:a16="http://schemas.microsoft.com/office/drawing/2014/main" id="{AAFED654-7141-4A19-9B10-6ED3D4D0295C}"/>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416558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70BC-1231-4F1A-A185-CF5C45CE00AD}"/>
              </a:ext>
            </a:extLst>
          </p:cNvPr>
          <p:cNvSpPr>
            <a:spLocks noGrp="1"/>
          </p:cNvSpPr>
          <p:nvPr>
            <p:ph type="title"/>
          </p:nvPr>
        </p:nvSpPr>
        <p:spPr/>
        <p:txBody>
          <a:bodyPr/>
          <a:lstStyle/>
          <a:p>
            <a:r>
              <a:rPr lang="en-US" dirty="0"/>
              <a:t>Try a Yes Jar!</a:t>
            </a:r>
          </a:p>
        </p:txBody>
      </p:sp>
      <p:sp>
        <p:nvSpPr>
          <p:cNvPr id="3" name="Content Placeholder 2">
            <a:extLst>
              <a:ext uri="{FF2B5EF4-FFF2-40B4-BE49-F238E27FC236}">
                <a16:creationId xmlns:a16="http://schemas.microsoft.com/office/drawing/2014/main" id="{C7618418-3053-4086-998E-7512C3B3CFFA}"/>
              </a:ext>
            </a:extLst>
          </p:cNvPr>
          <p:cNvSpPr>
            <a:spLocks noGrp="1"/>
          </p:cNvSpPr>
          <p:nvPr>
            <p:ph idx="1"/>
          </p:nvPr>
        </p:nvSpPr>
        <p:spPr/>
        <p:txBody>
          <a:bodyPr/>
          <a:lstStyle/>
          <a:p>
            <a:r>
              <a:rPr lang="en-US" dirty="0">
                <a:hlinkClick r:id="rId2"/>
              </a:rPr>
              <a:t>The "Yes" Jar – Empowered to Connect</a:t>
            </a:r>
            <a:endParaRPr lang="en-US" dirty="0"/>
          </a:p>
          <a:p>
            <a:endParaRPr lang="en-US" dirty="0"/>
          </a:p>
          <a:p>
            <a:endParaRPr lang="en-US" dirty="0"/>
          </a:p>
          <a:p>
            <a:endParaRPr lang="en-US" dirty="0"/>
          </a:p>
          <a:p>
            <a:r>
              <a:rPr lang="en-US" dirty="0"/>
              <a:t>Easy alternatives – Gum</a:t>
            </a:r>
          </a:p>
        </p:txBody>
      </p:sp>
    </p:spTree>
    <p:extLst>
      <p:ext uri="{BB962C8B-B14F-4D97-AF65-F5344CB8AC3E}">
        <p14:creationId xmlns:p14="http://schemas.microsoft.com/office/powerpoint/2010/main" val="235554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158932" y="156754"/>
            <a:ext cx="10515600" cy="1045030"/>
          </a:xfrm>
        </p:spPr>
        <p:txBody>
          <a:bodyPr>
            <a:noAutofit/>
          </a:bodyPr>
          <a:lstStyle/>
          <a:p>
            <a:pPr eaLnBrk="1" hangingPunct="1"/>
            <a:r>
              <a:rPr lang="en-US" altLang="en-US" sz="5400" dirty="0">
                <a:solidFill>
                  <a:srgbClr val="4F6E18"/>
                </a:solidFill>
                <a:latin typeface="+mn-lt"/>
              </a:rPr>
              <a:t>And Most Important…. </a:t>
            </a:r>
          </a:p>
        </p:txBody>
      </p:sp>
      <p:sp>
        <p:nvSpPr>
          <p:cNvPr id="18434" name="Rectangle 3"/>
          <p:cNvSpPr>
            <a:spLocks noGrp="1" noChangeArrowheads="1"/>
          </p:cNvSpPr>
          <p:nvPr>
            <p:ph idx="1"/>
          </p:nvPr>
        </p:nvSpPr>
        <p:spPr>
          <a:xfrm>
            <a:off x="158931" y="1201784"/>
            <a:ext cx="11871959" cy="4747071"/>
          </a:xfrm>
        </p:spPr>
        <p:txBody>
          <a:bodyPr>
            <a:noAutofit/>
          </a:bodyPr>
          <a:lstStyle/>
          <a:p>
            <a:pPr eaLnBrk="1" hangingPunct="1">
              <a:lnSpc>
                <a:spcPct val="80000"/>
              </a:lnSpc>
            </a:pPr>
            <a:r>
              <a:rPr lang="en-US" altLang="en-US" sz="2000" dirty="0">
                <a:solidFill>
                  <a:srgbClr val="003C6A"/>
                </a:solidFill>
                <a:latin typeface="Century Gothic" panose="020B0502020202020204" pitchFamily="34" charset="0"/>
              </a:rPr>
              <a:t>You can not give away that which is not yours to give….. </a:t>
            </a:r>
          </a:p>
          <a:p>
            <a:pPr lvl="2" eaLnBrk="1" hangingPunct="1">
              <a:lnSpc>
                <a:spcPct val="80000"/>
              </a:lnSpc>
            </a:pPr>
            <a:r>
              <a:rPr lang="en-US" altLang="en-US" dirty="0">
                <a:solidFill>
                  <a:srgbClr val="003C6A"/>
                </a:solidFill>
                <a:latin typeface="Century Gothic" panose="020B0502020202020204" pitchFamily="34" charset="0"/>
              </a:rPr>
              <a:t>If you cannot learn how to be regulated yourself – how can you expect the child to do so.  You are the child’s model and they learn through your example.  </a:t>
            </a:r>
          </a:p>
          <a:p>
            <a:pPr lvl="2" eaLnBrk="1" hangingPunct="1">
              <a:lnSpc>
                <a:spcPct val="80000"/>
              </a:lnSpc>
            </a:pPr>
            <a:r>
              <a:rPr lang="en-US" altLang="en-US" dirty="0">
                <a:solidFill>
                  <a:srgbClr val="003C6A"/>
                </a:solidFill>
                <a:latin typeface="Century Gothic" panose="020B0502020202020204" pitchFamily="34" charset="0"/>
              </a:rPr>
              <a:t>Remember to take time for yourself to relax and become regulated.  If you are stressed, the child can sense this! </a:t>
            </a:r>
          </a:p>
          <a:p>
            <a:pPr lvl="2" eaLnBrk="1" hangingPunct="1">
              <a:lnSpc>
                <a:spcPct val="80000"/>
              </a:lnSpc>
            </a:pPr>
            <a:endParaRPr lang="en-US" altLang="en-US" dirty="0">
              <a:solidFill>
                <a:srgbClr val="003C6A"/>
              </a:solidFill>
              <a:latin typeface="Century Gothic" panose="020B0502020202020204" pitchFamily="34" charset="0"/>
            </a:endParaRPr>
          </a:p>
          <a:p>
            <a:pPr eaLnBrk="1" hangingPunct="1">
              <a:lnSpc>
                <a:spcPct val="80000"/>
              </a:lnSpc>
            </a:pPr>
            <a:r>
              <a:rPr lang="en-US" altLang="en-US" sz="2000" dirty="0">
                <a:solidFill>
                  <a:srgbClr val="003C6A"/>
                </a:solidFill>
                <a:latin typeface="Century Gothic" panose="020B0502020202020204" pitchFamily="34" charset="0"/>
              </a:rPr>
              <a:t>We are not perfect.  When reacting in a way you know you shouldn’t have, you can repair what was done by simply stating: “I am sorry, this is not the parent that I want to be.  Can we start over?”</a:t>
            </a:r>
          </a:p>
          <a:p>
            <a:pPr eaLnBrk="1" hangingPunct="1">
              <a:lnSpc>
                <a:spcPct val="80000"/>
              </a:lnSpc>
            </a:pPr>
            <a:endParaRPr lang="en-US" altLang="en-US" sz="2000" dirty="0">
              <a:solidFill>
                <a:srgbClr val="003C6A"/>
              </a:solidFill>
              <a:latin typeface="Century Gothic" panose="020B0502020202020204" pitchFamily="34" charset="0"/>
            </a:endParaRPr>
          </a:p>
          <a:p>
            <a:pPr eaLnBrk="1" hangingPunct="1">
              <a:lnSpc>
                <a:spcPct val="80000"/>
              </a:lnSpc>
            </a:pPr>
            <a:r>
              <a:rPr lang="en-US" altLang="en-US" sz="2000" dirty="0">
                <a:solidFill>
                  <a:srgbClr val="003C6A"/>
                </a:solidFill>
                <a:latin typeface="Century Gothic" panose="020B0502020202020204" pitchFamily="34" charset="0"/>
              </a:rPr>
              <a:t>Provide Unconditional Commitment &amp; Love.  Meaning that there is </a:t>
            </a:r>
            <a:r>
              <a:rPr lang="en-US" altLang="en-US" sz="2000" i="1" u="sng" dirty="0">
                <a:solidFill>
                  <a:srgbClr val="003C6A"/>
                </a:solidFill>
                <a:latin typeface="Century Gothic" panose="020B0502020202020204" pitchFamily="34" charset="0"/>
              </a:rPr>
              <a:t>nothing</a:t>
            </a:r>
            <a:r>
              <a:rPr lang="en-US" altLang="en-US" sz="2000" dirty="0">
                <a:solidFill>
                  <a:srgbClr val="003C6A"/>
                </a:solidFill>
                <a:latin typeface="Century Gothic" panose="020B0502020202020204" pitchFamily="34" charset="0"/>
              </a:rPr>
              <a:t> that a child can do to make you give up on him/her.  </a:t>
            </a:r>
          </a:p>
          <a:p>
            <a:pPr marL="0" indent="0" eaLnBrk="1" hangingPunct="1">
              <a:lnSpc>
                <a:spcPct val="80000"/>
              </a:lnSpc>
              <a:buNone/>
            </a:pPr>
            <a:endParaRPr lang="en-US" altLang="en-US" sz="2000" dirty="0">
              <a:solidFill>
                <a:srgbClr val="003C6A"/>
              </a:solidFill>
              <a:latin typeface="Century Gothic" panose="020B0502020202020204" pitchFamily="34" charset="0"/>
            </a:endParaRPr>
          </a:p>
          <a:p>
            <a:pPr eaLnBrk="1" hangingPunct="1">
              <a:lnSpc>
                <a:spcPct val="80000"/>
              </a:lnSpc>
            </a:pPr>
            <a:r>
              <a:rPr lang="en-US" altLang="en-US" sz="2000" dirty="0">
                <a:solidFill>
                  <a:srgbClr val="003C6A"/>
                </a:solidFill>
                <a:latin typeface="Century Gothic" panose="020B0502020202020204" pitchFamily="34" charset="0"/>
              </a:rPr>
              <a:t>This is definitely a different way of parenting and while it may be challenging initially – it has been shown to be very successful.  Many people become enlightened at their new sense of calm and the new perspective on the world</a:t>
            </a:r>
            <a:r>
              <a:rPr lang="en-US" altLang="en-US" sz="2200" dirty="0">
                <a:solidFill>
                  <a:srgbClr val="003C6A"/>
                </a:solidFill>
                <a:latin typeface="Century Gothic" panose="020B0502020202020204" pitchFamily="34" charset="0"/>
              </a:rPr>
              <a:t>.  </a:t>
            </a:r>
          </a:p>
        </p:txBody>
      </p:sp>
    </p:spTree>
    <p:extLst>
      <p:ext uri="{BB962C8B-B14F-4D97-AF65-F5344CB8AC3E}">
        <p14:creationId xmlns:p14="http://schemas.microsoft.com/office/powerpoint/2010/main" val="781112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Questions?  Comments?  </a:t>
            </a:r>
          </a:p>
        </p:txBody>
      </p:sp>
      <p:sp>
        <p:nvSpPr>
          <p:cNvPr id="3" name="Content Placeholder 2"/>
          <p:cNvSpPr>
            <a:spLocks noGrp="1"/>
          </p:cNvSpPr>
          <p:nvPr>
            <p:ph idx="1"/>
          </p:nvPr>
        </p:nvSpPr>
        <p:spPr/>
        <p:txBody>
          <a:bodyPr>
            <a:normAutofit fontScale="92500" lnSpcReduction="10000"/>
          </a:bodyPr>
          <a:lstStyle/>
          <a:p>
            <a:pPr marL="0" indent="0">
              <a:buNone/>
            </a:pPr>
            <a:endParaRPr lang="en-US" dirty="0"/>
          </a:p>
          <a:p>
            <a:r>
              <a:rPr lang="en-US" dirty="0"/>
              <a:t>Homework:  Connecting/Engagement Strategies   </a:t>
            </a:r>
          </a:p>
          <a:p>
            <a:endParaRPr lang="en-US" dirty="0"/>
          </a:p>
          <a:p>
            <a:r>
              <a:rPr lang="en-US" dirty="0"/>
              <a:t>Handouts: </a:t>
            </a:r>
          </a:p>
          <a:p>
            <a:pPr lvl="1"/>
            <a:r>
              <a:rPr lang="en-US" dirty="0"/>
              <a:t>Curiosity, Pleasure And Play:  A Neurodevelopmental Perspective </a:t>
            </a:r>
          </a:p>
          <a:p>
            <a:pPr lvl="1"/>
            <a:r>
              <a:rPr lang="en-US" dirty="0"/>
              <a:t>Discipline:  it’s all about connection </a:t>
            </a:r>
          </a:p>
          <a:p>
            <a:pPr lvl="1"/>
            <a:r>
              <a:rPr lang="en-US" dirty="0"/>
              <a:t>Their Anger Will Not Become My Anger</a:t>
            </a:r>
          </a:p>
          <a:p>
            <a:pPr lvl="1"/>
            <a:r>
              <a:rPr lang="en-US" dirty="0"/>
              <a:t>Healing the Trauma of Adoption </a:t>
            </a:r>
          </a:p>
          <a:p>
            <a:pPr marL="0" indent="0">
              <a:buNone/>
            </a:pPr>
            <a:endParaRPr lang="en-US" dirty="0"/>
          </a:p>
          <a:p>
            <a:r>
              <a:rPr lang="en-US" dirty="0"/>
              <a:t>Thank you! </a:t>
            </a:r>
          </a:p>
        </p:txBody>
      </p:sp>
    </p:spTree>
    <p:extLst>
      <p:ext uri="{BB962C8B-B14F-4D97-AF65-F5344CB8AC3E}">
        <p14:creationId xmlns:p14="http://schemas.microsoft.com/office/powerpoint/2010/main" val="76112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98" y="149972"/>
            <a:ext cx="11618259" cy="1325563"/>
          </a:xfrm>
        </p:spPr>
        <p:txBody>
          <a:bodyPr>
            <a:normAutofit/>
          </a:bodyPr>
          <a:lstStyle/>
          <a:p>
            <a:r>
              <a:rPr lang="en-US" sz="5400" dirty="0">
                <a:solidFill>
                  <a:srgbClr val="54690E"/>
                </a:solidFill>
                <a:latin typeface="Arial Narrow" panose="020B0606020202030204" pitchFamily="34" charset="0"/>
              </a:rPr>
              <a:t>Welcome To Adoption 101, </a:t>
            </a:r>
            <a:r>
              <a:rPr lang="en-US" sz="5400">
                <a:solidFill>
                  <a:srgbClr val="54690E"/>
                </a:solidFill>
                <a:latin typeface="Arial Narrow" panose="020B0606020202030204" pitchFamily="34" charset="0"/>
              </a:rPr>
              <a:t>Class Six! </a:t>
            </a:r>
            <a:endParaRPr lang="en-US" sz="5400" b="1" dirty="0">
              <a:solidFill>
                <a:srgbClr val="54690E"/>
              </a:solidFill>
              <a:latin typeface="Arial Narrow" panose="020B0606020202030204" pitchFamily="34" charset="0"/>
            </a:endParaRPr>
          </a:p>
        </p:txBody>
      </p:sp>
      <p:sp>
        <p:nvSpPr>
          <p:cNvPr id="3" name="Content Placeholder 2"/>
          <p:cNvSpPr>
            <a:spLocks noGrp="1"/>
          </p:cNvSpPr>
          <p:nvPr>
            <p:ph idx="1"/>
          </p:nvPr>
        </p:nvSpPr>
        <p:spPr>
          <a:xfrm>
            <a:off x="139849" y="1475535"/>
            <a:ext cx="11897958" cy="4440751"/>
          </a:xfrm>
        </p:spPr>
        <p:txBody>
          <a:bodyPr>
            <a:normAutofit/>
          </a:bodyPr>
          <a:lstStyle/>
          <a:p>
            <a:r>
              <a:rPr lang="en-US" dirty="0"/>
              <a:t>Welcome back! </a:t>
            </a:r>
          </a:p>
          <a:p>
            <a:r>
              <a:rPr lang="en-US" dirty="0"/>
              <a:t>Discussion of last week &amp; homework </a:t>
            </a:r>
          </a:p>
          <a:p>
            <a:r>
              <a:rPr lang="en-US" dirty="0"/>
              <a:t>Today’s Agenda! </a:t>
            </a:r>
          </a:p>
          <a:p>
            <a:pPr lvl="1"/>
            <a:r>
              <a:rPr lang="en-US" dirty="0"/>
              <a:t>Guest Speaker </a:t>
            </a:r>
          </a:p>
          <a:p>
            <a:pPr lvl="1"/>
            <a:r>
              <a:rPr lang="en-US" dirty="0"/>
              <a:t>Connecting Principles </a:t>
            </a:r>
          </a:p>
          <a:p>
            <a:pPr marL="457200" lvl="1" indent="0">
              <a:buNone/>
            </a:pPr>
            <a:endParaRPr lang="en-US" dirty="0"/>
          </a:p>
          <a:p>
            <a:endParaRPr lang="en-US" dirty="0"/>
          </a:p>
        </p:txBody>
      </p:sp>
    </p:spTree>
    <p:extLst>
      <p:ext uri="{BB962C8B-B14F-4D97-AF65-F5344CB8AC3E}">
        <p14:creationId xmlns:p14="http://schemas.microsoft.com/office/powerpoint/2010/main" val="317232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54690E"/>
                </a:solidFill>
                <a:latin typeface="+mn-lt"/>
              </a:rPr>
              <a:t>Connecting Principles</a:t>
            </a:r>
          </a:p>
        </p:txBody>
      </p:sp>
      <p:sp>
        <p:nvSpPr>
          <p:cNvPr id="3" name="Text Placeholder 2"/>
          <p:cNvSpPr>
            <a:spLocks noGrp="1"/>
          </p:cNvSpPr>
          <p:nvPr>
            <p:ph type="body" idx="1"/>
          </p:nvPr>
        </p:nvSpPr>
        <p:spPr/>
        <p:txBody>
          <a:bodyPr/>
          <a:lstStyle/>
          <a:p>
            <a:r>
              <a:rPr lang="en-US" i="1" dirty="0"/>
              <a:t>The foundation for building a trusting relationship between an adult and a child is through connection.  </a:t>
            </a:r>
          </a:p>
        </p:txBody>
      </p:sp>
    </p:spTree>
    <p:extLst>
      <p:ext uri="{BB962C8B-B14F-4D97-AF65-F5344CB8AC3E}">
        <p14:creationId xmlns:p14="http://schemas.microsoft.com/office/powerpoint/2010/main" val="74493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7424" y="133897"/>
            <a:ext cx="11618259" cy="1325563"/>
          </a:xfrm>
        </p:spPr>
        <p:txBody>
          <a:bodyPr>
            <a:normAutofit/>
          </a:bodyPr>
          <a:lstStyle/>
          <a:p>
            <a:r>
              <a:rPr lang="en-US" sz="6000" dirty="0">
                <a:solidFill>
                  <a:srgbClr val="54690E"/>
                </a:solidFill>
                <a:latin typeface="+mn-lt"/>
              </a:rPr>
              <a:t>Connecting Principles of TBRI© </a:t>
            </a:r>
          </a:p>
        </p:txBody>
      </p:sp>
      <p:sp>
        <p:nvSpPr>
          <p:cNvPr id="5" name="Content Placeholder 4"/>
          <p:cNvSpPr>
            <a:spLocks noGrp="1"/>
          </p:cNvSpPr>
          <p:nvPr>
            <p:ph idx="1"/>
          </p:nvPr>
        </p:nvSpPr>
        <p:spPr>
          <a:xfrm>
            <a:off x="247425" y="1459460"/>
            <a:ext cx="11618259" cy="4456825"/>
          </a:xfrm>
        </p:spPr>
        <p:txBody>
          <a:bodyPr>
            <a:normAutofit/>
          </a:bodyPr>
          <a:lstStyle/>
          <a:p>
            <a:r>
              <a:rPr lang="en-US" dirty="0"/>
              <a:t>These principles address the relational needs of children from hard places who often have experienced trauma through relationships.  </a:t>
            </a:r>
          </a:p>
          <a:p>
            <a:pPr marL="0" indent="0">
              <a:buNone/>
            </a:pPr>
            <a:endParaRPr lang="en-US" dirty="0"/>
          </a:p>
          <a:p>
            <a:r>
              <a:rPr lang="en-US" dirty="0"/>
              <a:t>Often, a child’s needs are misinterpreted due to their inability to verbalize their needs.  Tune into your child! See beyond the behavior.  </a:t>
            </a:r>
          </a:p>
          <a:p>
            <a:pPr lvl="1"/>
            <a:r>
              <a:rPr lang="en-US" dirty="0"/>
              <a:t>What is my child trying to tell me?</a:t>
            </a:r>
          </a:p>
          <a:p>
            <a:pPr lvl="1"/>
            <a:r>
              <a:rPr lang="en-US" dirty="0"/>
              <a:t>What does my child really need? </a:t>
            </a:r>
          </a:p>
          <a:p>
            <a:endParaRPr lang="en-US" dirty="0"/>
          </a:p>
          <a:p>
            <a:pPr marL="0" indent="0">
              <a:buNone/>
            </a:pPr>
            <a:endParaRPr lang="en-US" dirty="0"/>
          </a:p>
        </p:txBody>
      </p:sp>
    </p:spTree>
    <p:extLst>
      <p:ext uri="{BB962C8B-B14F-4D97-AF65-F5344CB8AC3E}">
        <p14:creationId xmlns:p14="http://schemas.microsoft.com/office/powerpoint/2010/main" val="183881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156396"/>
            <a:ext cx="11618259" cy="1325563"/>
          </a:xfrm>
        </p:spPr>
        <p:txBody>
          <a:bodyPr>
            <a:normAutofit/>
          </a:bodyPr>
          <a:lstStyle/>
          <a:p>
            <a:r>
              <a:rPr lang="en-US" sz="4800" dirty="0">
                <a:solidFill>
                  <a:srgbClr val="54690E"/>
                </a:solidFill>
                <a:latin typeface="+mn-lt"/>
              </a:rPr>
              <a:t>Awareness is the Key! </a:t>
            </a:r>
          </a:p>
        </p:txBody>
      </p:sp>
      <p:sp>
        <p:nvSpPr>
          <p:cNvPr id="3" name="Content Placeholder 2"/>
          <p:cNvSpPr>
            <a:spLocks noGrp="1"/>
          </p:cNvSpPr>
          <p:nvPr>
            <p:ph idx="1"/>
          </p:nvPr>
        </p:nvSpPr>
        <p:spPr>
          <a:xfrm>
            <a:off x="247425" y="1481959"/>
            <a:ext cx="11618259" cy="4434326"/>
          </a:xfrm>
        </p:spPr>
        <p:txBody>
          <a:bodyPr>
            <a:normAutofit/>
          </a:bodyPr>
          <a:lstStyle/>
          <a:p>
            <a:r>
              <a:rPr lang="en-US" dirty="0"/>
              <a:t>Observational awareness and self-awareness are critical in your ability to recognize the needs of your child, and your own needs.</a:t>
            </a:r>
          </a:p>
          <a:p>
            <a:pPr marL="0" indent="0">
              <a:buNone/>
            </a:pPr>
            <a:endParaRPr lang="en-US" dirty="0"/>
          </a:p>
          <a:p>
            <a:r>
              <a:rPr lang="en-US" dirty="0"/>
              <a:t>It can be difficult to be attuned and aware of your child’s needs if your needs are unmet.  It also can lead to misinterpretation and/or over-reaction, causing more stress for both the parent and the child.   </a:t>
            </a:r>
          </a:p>
        </p:txBody>
      </p:sp>
    </p:spTree>
    <p:extLst>
      <p:ext uri="{BB962C8B-B14F-4D97-AF65-F5344CB8AC3E}">
        <p14:creationId xmlns:p14="http://schemas.microsoft.com/office/powerpoint/2010/main" val="3449383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43" y="91856"/>
            <a:ext cx="11908221" cy="1325563"/>
          </a:xfrm>
        </p:spPr>
        <p:txBody>
          <a:bodyPr>
            <a:normAutofit/>
          </a:bodyPr>
          <a:lstStyle/>
          <a:p>
            <a:r>
              <a:rPr lang="en-US" sz="3700" dirty="0">
                <a:solidFill>
                  <a:srgbClr val="54690E"/>
                </a:solidFill>
                <a:latin typeface="+mn-lt"/>
              </a:rPr>
              <a:t>A Key Component of Connection is through PLAY! </a:t>
            </a:r>
          </a:p>
        </p:txBody>
      </p:sp>
      <p:sp>
        <p:nvSpPr>
          <p:cNvPr id="3" name="Content Placeholder 2"/>
          <p:cNvSpPr>
            <a:spLocks noGrp="1"/>
          </p:cNvSpPr>
          <p:nvPr>
            <p:ph idx="1"/>
          </p:nvPr>
        </p:nvSpPr>
        <p:spPr>
          <a:xfrm>
            <a:off x="247425" y="1282262"/>
            <a:ext cx="11618259" cy="4634023"/>
          </a:xfrm>
        </p:spPr>
        <p:txBody>
          <a:bodyPr>
            <a:normAutofit/>
          </a:bodyPr>
          <a:lstStyle/>
          <a:p>
            <a:r>
              <a:rPr lang="en-US" dirty="0"/>
              <a:t>Playful engagement disarms fear, promotes attachment, and builds social competence. Did you know 80% of behaviors can be corrected through play? </a:t>
            </a:r>
          </a:p>
          <a:p>
            <a:pPr marL="0" indent="0">
              <a:buNone/>
            </a:pPr>
            <a:endParaRPr lang="en-US" dirty="0"/>
          </a:p>
          <a:p>
            <a:r>
              <a:rPr lang="en-US" dirty="0"/>
              <a:t>What exactly do we mean by connection &amp; play?  </a:t>
            </a:r>
          </a:p>
          <a:p>
            <a:endParaRPr lang="en-US" dirty="0"/>
          </a:p>
          <a:p>
            <a:r>
              <a:rPr lang="en-US" dirty="0"/>
              <a:t>Think to yourself, how comfortable am I with play?  </a:t>
            </a:r>
          </a:p>
          <a:p>
            <a:pPr lvl="1"/>
            <a:r>
              <a:rPr lang="en-US" dirty="0"/>
              <a:t>Do I direct play, or allow the child to take the lead? </a:t>
            </a:r>
          </a:p>
          <a:p>
            <a:pPr lvl="1"/>
            <a:r>
              <a:rPr lang="en-US" dirty="0"/>
              <a:t>Do I try and problem solve? </a:t>
            </a:r>
          </a:p>
          <a:p>
            <a:pPr lvl="1"/>
            <a:r>
              <a:rPr lang="en-US" dirty="0"/>
              <a:t>Am I distracted and not fully engaged during play? </a:t>
            </a:r>
          </a:p>
        </p:txBody>
      </p:sp>
    </p:spTree>
    <p:extLst>
      <p:ext uri="{BB962C8B-B14F-4D97-AF65-F5344CB8AC3E}">
        <p14:creationId xmlns:p14="http://schemas.microsoft.com/office/powerpoint/2010/main" val="178828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C9059-8244-495D-A277-09CB7AF712D0}"/>
              </a:ext>
            </a:extLst>
          </p:cNvPr>
          <p:cNvSpPr>
            <a:spLocks noGrp="1"/>
          </p:cNvSpPr>
          <p:nvPr>
            <p:ph type="title"/>
          </p:nvPr>
        </p:nvSpPr>
        <p:spPr/>
        <p:txBody>
          <a:bodyPr/>
          <a:lstStyle/>
          <a:p>
            <a:r>
              <a:rPr lang="en-US" dirty="0"/>
              <a:t>Give Your Child Playfulness</a:t>
            </a:r>
          </a:p>
        </p:txBody>
      </p:sp>
      <p:pic>
        <p:nvPicPr>
          <p:cNvPr id="4" name="Online Media 3" title="Gift 6: Give Your Child Playfulness">
            <a:hlinkClick r:id="" action="ppaction://media"/>
            <a:extLst>
              <a:ext uri="{FF2B5EF4-FFF2-40B4-BE49-F238E27FC236}">
                <a16:creationId xmlns:a16="http://schemas.microsoft.com/office/drawing/2014/main" id="{F2E35D60-9E5D-47A3-AFA6-70A0DCFF3C2B}"/>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124837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9" y="171487"/>
            <a:ext cx="12016291" cy="1325563"/>
          </a:xfrm>
        </p:spPr>
        <p:txBody>
          <a:bodyPr>
            <a:normAutofit/>
          </a:bodyPr>
          <a:lstStyle/>
          <a:p>
            <a:r>
              <a:rPr lang="en-US" sz="5400" dirty="0">
                <a:solidFill>
                  <a:srgbClr val="54690E"/>
                </a:solidFill>
                <a:latin typeface="+mn-lt"/>
              </a:rPr>
              <a:t>Key Components of Engagement</a:t>
            </a:r>
          </a:p>
        </p:txBody>
      </p:sp>
      <p:sp>
        <p:nvSpPr>
          <p:cNvPr id="3" name="Content Placeholder 2"/>
          <p:cNvSpPr>
            <a:spLocks noGrp="1"/>
          </p:cNvSpPr>
          <p:nvPr>
            <p:ph idx="1"/>
          </p:nvPr>
        </p:nvSpPr>
        <p:spPr>
          <a:xfrm>
            <a:off x="247425" y="1635162"/>
            <a:ext cx="11618259" cy="4281123"/>
          </a:xfrm>
        </p:spPr>
        <p:txBody>
          <a:bodyPr>
            <a:normAutofit/>
          </a:bodyPr>
          <a:lstStyle/>
          <a:p>
            <a:r>
              <a:rPr lang="en-US" dirty="0"/>
              <a:t>What do we mean by </a:t>
            </a:r>
            <a:r>
              <a:rPr lang="en-US" i="1" dirty="0"/>
              <a:t>engagement</a:t>
            </a:r>
            <a:r>
              <a:rPr lang="en-US" dirty="0"/>
              <a:t>? </a:t>
            </a:r>
          </a:p>
          <a:p>
            <a:pPr lvl="1"/>
            <a:r>
              <a:rPr lang="en-US" dirty="0"/>
              <a:t>Eye contact</a:t>
            </a:r>
          </a:p>
          <a:p>
            <a:pPr lvl="1"/>
            <a:r>
              <a:rPr lang="en-US" dirty="0"/>
              <a:t>Healthy Touch</a:t>
            </a:r>
          </a:p>
          <a:p>
            <a:pPr lvl="1"/>
            <a:r>
              <a:rPr lang="en-US" dirty="0"/>
              <a:t>Tone of Voice</a:t>
            </a:r>
          </a:p>
          <a:p>
            <a:pPr lvl="1"/>
            <a:r>
              <a:rPr lang="en-US" dirty="0"/>
              <a:t>Observant </a:t>
            </a:r>
          </a:p>
          <a:p>
            <a:pPr lvl="1"/>
            <a:r>
              <a:rPr lang="en-US" dirty="0"/>
              <a:t>Behavioral Matching</a:t>
            </a:r>
          </a:p>
        </p:txBody>
      </p:sp>
    </p:spTree>
    <p:extLst>
      <p:ext uri="{BB962C8B-B14F-4D97-AF65-F5344CB8AC3E}">
        <p14:creationId xmlns:p14="http://schemas.microsoft.com/office/powerpoint/2010/main" val="304601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09" y="195308"/>
            <a:ext cx="10515600" cy="1325563"/>
          </a:xfrm>
        </p:spPr>
        <p:txBody>
          <a:bodyPr>
            <a:normAutofit/>
          </a:bodyPr>
          <a:lstStyle/>
          <a:p>
            <a:r>
              <a:rPr lang="en-US" sz="5400" dirty="0">
                <a:solidFill>
                  <a:srgbClr val="4F6E18"/>
                </a:solidFill>
                <a:latin typeface="+mn-lt"/>
              </a:rPr>
              <a:t>It’s the little things… </a:t>
            </a:r>
          </a:p>
        </p:txBody>
      </p:sp>
      <p:sp>
        <p:nvSpPr>
          <p:cNvPr id="3" name="Content Placeholder 2"/>
          <p:cNvSpPr>
            <a:spLocks noGrp="1"/>
          </p:cNvSpPr>
          <p:nvPr>
            <p:ph idx="1"/>
          </p:nvPr>
        </p:nvSpPr>
        <p:spPr>
          <a:xfrm>
            <a:off x="130629" y="1520871"/>
            <a:ext cx="11887199" cy="4545422"/>
          </a:xfrm>
        </p:spPr>
        <p:txBody>
          <a:bodyPr>
            <a:normAutofit fontScale="92500" lnSpcReduction="20000"/>
          </a:bodyPr>
          <a:lstStyle/>
          <a:p>
            <a:r>
              <a:rPr lang="en-US" sz="3200" dirty="0">
                <a:solidFill>
                  <a:srgbClr val="003C6A"/>
                </a:solidFill>
                <a:latin typeface="Century Gothic" panose="020B0502020202020204" pitchFamily="34" charset="0"/>
              </a:rPr>
              <a:t>We must understand that STAYING (connection) is more important than stopping a behavior.  The priority is the relationship first; then everything else.  </a:t>
            </a:r>
          </a:p>
          <a:p>
            <a:pPr marL="0" indent="0">
              <a:buNone/>
            </a:pPr>
            <a:endParaRPr lang="en-US" sz="3200" dirty="0">
              <a:solidFill>
                <a:srgbClr val="003C6A"/>
              </a:solidFill>
              <a:latin typeface="Century Gothic" panose="020B0502020202020204" pitchFamily="34" charset="0"/>
            </a:endParaRPr>
          </a:p>
          <a:p>
            <a:r>
              <a:rPr lang="en-US" sz="3200" dirty="0">
                <a:solidFill>
                  <a:srgbClr val="003C6A"/>
                </a:solidFill>
                <a:latin typeface="Century Gothic" panose="020B0502020202020204" pitchFamily="34" charset="0"/>
              </a:rPr>
              <a:t>If your first objective is to be right or punitive; you are not regulated and looked at their behavior through the child’s lens.  </a:t>
            </a:r>
          </a:p>
          <a:p>
            <a:endParaRPr lang="en-US" sz="3200" dirty="0">
              <a:solidFill>
                <a:srgbClr val="003C6A"/>
              </a:solidFill>
              <a:latin typeface="Century Gothic" panose="020B0502020202020204" pitchFamily="34" charset="0"/>
            </a:endParaRPr>
          </a:p>
          <a:p>
            <a:r>
              <a:rPr lang="en-US" sz="3200" dirty="0">
                <a:solidFill>
                  <a:srgbClr val="003C6A"/>
                </a:solidFill>
                <a:latin typeface="Century Gothic" panose="020B0502020202020204" pitchFamily="34" charset="0"/>
              </a:rPr>
              <a:t>Building trust is necessary for change!  If a child has been hurt in a relationship, the child can only be healed in a relationship.  </a:t>
            </a:r>
          </a:p>
          <a:p>
            <a:pPr marL="0" indent="0">
              <a:buNone/>
            </a:pPr>
            <a:endParaRPr lang="en-US" dirty="0">
              <a:solidFill>
                <a:srgbClr val="003C6A"/>
              </a:solidFill>
            </a:endParaRPr>
          </a:p>
        </p:txBody>
      </p:sp>
    </p:spTree>
    <p:extLst>
      <p:ext uri="{BB962C8B-B14F-4D97-AF65-F5344CB8AC3E}">
        <p14:creationId xmlns:p14="http://schemas.microsoft.com/office/powerpoint/2010/main" val="439982511"/>
      </p:ext>
    </p:extLst>
  </p:cSld>
  <p:clrMapOvr>
    <a:masterClrMapping/>
  </p:clrMapOvr>
</p:sld>
</file>

<file path=ppt/theme/theme1.xml><?xml version="1.0" encoding="utf-8"?>
<a:theme xmlns:a="http://schemas.openxmlformats.org/drawingml/2006/main" name="Office Theme">
  <a:themeElements>
    <a:clrScheme name="Custom 2">
      <a:dk1>
        <a:srgbClr val="0054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UNN"/>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FCPowerPoint.potx" id="{6AD6E127-2FB8-4C18-95D5-89A3488C3E62}" vid="{74171290-CD93-4C1A-91F0-AD5F58DE10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fe3f989-929c-4d08-8dd5-10d0674fe762">
      <Terms xmlns="http://schemas.microsoft.com/office/infopath/2007/PartnerControls"/>
    </lcf76f155ced4ddcb4097134ff3c332f>
    <TaxCatchAll xmlns="a8bf78eb-8f4a-4104-a340-f42d8be06c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35E6F12AC9454B9248778AF94A19F1" ma:contentTypeVersion="16" ma:contentTypeDescription="Create a new document." ma:contentTypeScope="" ma:versionID="d08be3d9a52b982ea7afb4de40acbf39">
  <xsd:schema xmlns:xsd="http://www.w3.org/2001/XMLSchema" xmlns:xs="http://www.w3.org/2001/XMLSchema" xmlns:p="http://schemas.microsoft.com/office/2006/metadata/properties" xmlns:ns2="bfe3f989-929c-4d08-8dd5-10d0674fe762" xmlns:ns3="a8bf78eb-8f4a-4104-a340-f42d8be06c0a" targetNamespace="http://schemas.microsoft.com/office/2006/metadata/properties" ma:root="true" ma:fieldsID="19a3dc77a2ab89e93bd38d1a8b25b1c8" ns2:_="" ns3:_="">
    <xsd:import namespace="bfe3f989-929c-4d08-8dd5-10d0674fe762"/>
    <xsd:import namespace="a8bf78eb-8f4a-4104-a340-f42d8be06c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3f989-929c-4d08-8dd5-10d0674fe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2e4b9a6-5307-4504-9cce-21fd4a3ff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bf78eb-8f4a-4104-a340-f42d8be06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c0ccd89-cd88-4d1e-b9c8-756a3e5beca8}" ma:internalName="TaxCatchAll" ma:showField="CatchAllData" ma:web="a8bf78eb-8f4a-4104-a340-f42d8be06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9FA0E6-2ED4-4FC9-9462-11EAD8767135}">
  <ds:schemaRefs>
    <ds:schemaRef ds:uri="http://schemas.microsoft.com/sharepoint/v3/contenttype/forms"/>
  </ds:schemaRefs>
</ds:datastoreItem>
</file>

<file path=customXml/itemProps2.xml><?xml version="1.0" encoding="utf-8"?>
<ds:datastoreItem xmlns:ds="http://schemas.openxmlformats.org/officeDocument/2006/customXml" ds:itemID="{7CE38855-0BFE-4DB9-A0FB-C2F20E3A52D5}">
  <ds:schemaRefs>
    <ds:schemaRef ds:uri="http://schemas.microsoft.com/office/2006/metadata/properties"/>
    <ds:schemaRef ds:uri="http://schemas.microsoft.com/office/infopath/2007/PartnerControls"/>
    <ds:schemaRef ds:uri="bfe3f989-929c-4d08-8dd5-10d0674fe762"/>
    <ds:schemaRef ds:uri="a8bf78eb-8f4a-4104-a340-f42d8be06c0a"/>
  </ds:schemaRefs>
</ds:datastoreItem>
</file>

<file path=customXml/itemProps3.xml><?xml version="1.0" encoding="utf-8"?>
<ds:datastoreItem xmlns:ds="http://schemas.openxmlformats.org/officeDocument/2006/customXml" ds:itemID="{AB4D6081-6EF9-48A3-8906-D55205D0BA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e3f989-929c-4d08-8dd5-10d0674fe762"/>
    <ds:schemaRef ds:uri="a8bf78eb-8f4a-4104-a340-f42d8be06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2840</TotalTime>
  <Words>1063</Words>
  <Application>Microsoft Office PowerPoint</Application>
  <PresentationFormat>Widescreen</PresentationFormat>
  <Paragraphs>102</Paragraphs>
  <Slides>16</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Narrow</vt:lpstr>
      <vt:lpstr>Calibri</vt:lpstr>
      <vt:lpstr>Century Gothic</vt:lpstr>
      <vt:lpstr>SUNN</vt:lpstr>
      <vt:lpstr>Office Theme</vt:lpstr>
      <vt:lpstr>Adoption 101</vt:lpstr>
      <vt:lpstr>Welcome To Adoption 101, Class Six! </vt:lpstr>
      <vt:lpstr>Connecting Principles</vt:lpstr>
      <vt:lpstr>Connecting Principles of TBRI© </vt:lpstr>
      <vt:lpstr>Awareness is the Key! </vt:lpstr>
      <vt:lpstr>A Key Component of Connection is through PLAY! </vt:lpstr>
      <vt:lpstr>Give Your Child Playfulness</vt:lpstr>
      <vt:lpstr>Key Components of Engagement</vt:lpstr>
      <vt:lpstr>It’s the little things… </vt:lpstr>
      <vt:lpstr>It’s a circular process with you at the forefront! </vt:lpstr>
      <vt:lpstr>Building Attachment Through Meeting Needs </vt:lpstr>
      <vt:lpstr>Connection Tips &amp; Tools</vt:lpstr>
      <vt:lpstr>Building Trust by Saying Yes</vt:lpstr>
      <vt:lpstr>Try a Yes Jar!</vt:lpstr>
      <vt:lpstr>And Most Important…. </vt:lpstr>
      <vt:lpstr>Questions?  Comments?  </vt:lpstr>
    </vt:vector>
  </TitlesOfParts>
  <Company>The Devereux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Beckwith</dc:creator>
  <cp:lastModifiedBy>Paige Ross</cp:lastModifiedBy>
  <cp:revision>130</cp:revision>
  <cp:lastPrinted>2019-02-11T20:15:18Z</cp:lastPrinted>
  <dcterms:created xsi:type="dcterms:W3CDTF">2018-11-15T13:51:25Z</dcterms:created>
  <dcterms:modified xsi:type="dcterms:W3CDTF">2023-10-19T20:04:26Z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0x0101009935E6F12AC9454B9248778AF94A19F1</vt:lpwstr>
  </property>
  <property fmtid="{D5CDD505-2E9C-101B-9397-08002B2CF9AE}" pid="3" name="Order">
    <vt:r8>1403000</vt:r8>
  </property>
</Properties>
</file>