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6"/>
  </p:notesMasterIdLst>
  <p:sldIdLst>
    <p:sldId id="256" r:id="rId5"/>
    <p:sldId id="315" r:id="rId6"/>
    <p:sldId id="297" r:id="rId7"/>
    <p:sldId id="299" r:id="rId8"/>
    <p:sldId id="298" r:id="rId9"/>
    <p:sldId id="316" r:id="rId10"/>
    <p:sldId id="317" r:id="rId11"/>
    <p:sldId id="329" r:id="rId12"/>
    <p:sldId id="318" r:id="rId13"/>
    <p:sldId id="328" r:id="rId14"/>
    <p:sldId id="319" r:id="rId15"/>
    <p:sldId id="278" r:id="rId16"/>
    <p:sldId id="326" r:id="rId17"/>
    <p:sldId id="330" r:id="rId18"/>
    <p:sldId id="279" r:id="rId19"/>
    <p:sldId id="331" r:id="rId20"/>
    <p:sldId id="280" r:id="rId21"/>
    <p:sldId id="324" r:id="rId22"/>
    <p:sldId id="284" r:id="rId23"/>
    <p:sldId id="286" r:id="rId24"/>
    <p:sldId id="332" r:id="rId25"/>
    <p:sldId id="320" r:id="rId26"/>
    <p:sldId id="322" r:id="rId27"/>
    <p:sldId id="333" r:id="rId28"/>
    <p:sldId id="321" r:id="rId29"/>
    <p:sldId id="323" r:id="rId30"/>
    <p:sldId id="277" r:id="rId31"/>
    <p:sldId id="275" r:id="rId32"/>
    <p:sldId id="276" r:id="rId33"/>
    <p:sldId id="296" r:id="rId34"/>
    <p:sldId id="325"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690E"/>
    <a:srgbClr val="003C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90" autoAdjust="0"/>
    <p:restoredTop sz="94660"/>
  </p:normalViewPr>
  <p:slideViewPr>
    <p:cSldViewPr snapToGrid="0">
      <p:cViewPr varScale="1">
        <p:scale>
          <a:sx n="63" d="100"/>
          <a:sy n="63" d="100"/>
        </p:scale>
        <p:origin x="776"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ige Ross" userId="158e945f-c6cf-499d-819b-1220772315a8" providerId="ADAL" clId="{92D5681C-5026-4E73-A1F2-270A2BF00EAC}"/>
    <pc:docChg chg="custSel addSld delSld modSld">
      <pc:chgData name="Paige Ross" userId="158e945f-c6cf-499d-819b-1220772315a8" providerId="ADAL" clId="{92D5681C-5026-4E73-A1F2-270A2BF00EAC}" dt="2023-10-19T20:22:42.574" v="237" actId="20577"/>
      <pc:docMkLst>
        <pc:docMk/>
      </pc:docMkLst>
      <pc:sldChg chg="addSp delSp modSp new mod modAnim">
        <pc:chgData name="Paige Ross" userId="158e945f-c6cf-499d-819b-1220772315a8" providerId="ADAL" clId="{92D5681C-5026-4E73-A1F2-270A2BF00EAC}" dt="2023-10-19T19:46:03.569" v="46" actId="20577"/>
        <pc:sldMkLst>
          <pc:docMk/>
          <pc:sldMk cId="3450608566" sldId="326"/>
        </pc:sldMkLst>
        <pc:spChg chg="mod">
          <ac:chgData name="Paige Ross" userId="158e945f-c6cf-499d-819b-1220772315a8" providerId="ADAL" clId="{92D5681C-5026-4E73-A1F2-270A2BF00EAC}" dt="2023-10-19T19:46:03.569" v="46" actId="20577"/>
          <ac:spMkLst>
            <pc:docMk/>
            <pc:sldMk cId="3450608566" sldId="326"/>
            <ac:spMk id="2" creationId="{0540A6C6-AA69-4ADC-9E8E-B3D778FA505E}"/>
          </ac:spMkLst>
        </pc:spChg>
        <pc:spChg chg="del">
          <ac:chgData name="Paige Ross" userId="158e945f-c6cf-499d-819b-1220772315a8" providerId="ADAL" clId="{92D5681C-5026-4E73-A1F2-270A2BF00EAC}" dt="2023-10-19T19:45:49.950" v="1"/>
          <ac:spMkLst>
            <pc:docMk/>
            <pc:sldMk cId="3450608566" sldId="326"/>
            <ac:spMk id="3" creationId="{CC072BDF-376C-40FA-B23E-0D9C87F6DB76}"/>
          </ac:spMkLst>
        </pc:spChg>
        <pc:picChg chg="add mod">
          <ac:chgData name="Paige Ross" userId="158e945f-c6cf-499d-819b-1220772315a8" providerId="ADAL" clId="{92D5681C-5026-4E73-A1F2-270A2BF00EAC}" dt="2023-10-19T19:45:49.950" v="1"/>
          <ac:picMkLst>
            <pc:docMk/>
            <pc:sldMk cId="3450608566" sldId="326"/>
            <ac:picMk id="4" creationId="{7B8FB725-0538-4118-9177-2A54E8701204}"/>
          </ac:picMkLst>
        </pc:picChg>
      </pc:sldChg>
      <pc:sldChg chg="new del">
        <pc:chgData name="Paige Ross" userId="158e945f-c6cf-499d-819b-1220772315a8" providerId="ADAL" clId="{92D5681C-5026-4E73-A1F2-270A2BF00EAC}" dt="2023-10-19T19:50:13.767" v="49" actId="2696"/>
        <pc:sldMkLst>
          <pc:docMk/>
          <pc:sldMk cId="1438275755" sldId="327"/>
        </pc:sldMkLst>
      </pc:sldChg>
      <pc:sldChg chg="addSp delSp modSp new mod modAnim">
        <pc:chgData name="Paige Ross" userId="158e945f-c6cf-499d-819b-1220772315a8" providerId="ADAL" clId="{92D5681C-5026-4E73-A1F2-270A2BF00EAC}" dt="2023-10-19T19:50:46.207" v="65" actId="20577"/>
        <pc:sldMkLst>
          <pc:docMk/>
          <pc:sldMk cId="2950281005" sldId="328"/>
        </pc:sldMkLst>
        <pc:spChg chg="mod">
          <ac:chgData name="Paige Ross" userId="158e945f-c6cf-499d-819b-1220772315a8" providerId="ADAL" clId="{92D5681C-5026-4E73-A1F2-270A2BF00EAC}" dt="2023-10-19T19:50:46.207" v="65" actId="20577"/>
          <ac:spMkLst>
            <pc:docMk/>
            <pc:sldMk cId="2950281005" sldId="328"/>
            <ac:spMk id="2" creationId="{3D4CD150-19FF-40B1-A3D3-068819D7B64A}"/>
          </ac:spMkLst>
        </pc:spChg>
        <pc:spChg chg="del">
          <ac:chgData name="Paige Ross" userId="158e945f-c6cf-499d-819b-1220772315a8" providerId="ADAL" clId="{92D5681C-5026-4E73-A1F2-270A2BF00EAC}" dt="2023-10-19T19:50:39.112" v="50"/>
          <ac:spMkLst>
            <pc:docMk/>
            <pc:sldMk cId="2950281005" sldId="328"/>
            <ac:spMk id="3" creationId="{A0794B05-ADDC-468D-8541-5E9C5F3762E3}"/>
          </ac:spMkLst>
        </pc:spChg>
        <pc:picChg chg="add mod">
          <ac:chgData name="Paige Ross" userId="158e945f-c6cf-499d-819b-1220772315a8" providerId="ADAL" clId="{92D5681C-5026-4E73-A1F2-270A2BF00EAC}" dt="2023-10-19T19:50:39.112" v="50"/>
          <ac:picMkLst>
            <pc:docMk/>
            <pc:sldMk cId="2950281005" sldId="328"/>
            <ac:picMk id="4" creationId="{744C8004-E8CA-4E41-B9EF-C39E82A8B350}"/>
          </ac:picMkLst>
        </pc:picChg>
      </pc:sldChg>
      <pc:sldChg chg="addSp delSp modSp new mod modAnim">
        <pc:chgData name="Paige Ross" userId="158e945f-c6cf-499d-819b-1220772315a8" providerId="ADAL" clId="{92D5681C-5026-4E73-A1F2-270A2BF00EAC}" dt="2023-10-19T20:11:41.438" v="98" actId="20577"/>
        <pc:sldMkLst>
          <pc:docMk/>
          <pc:sldMk cId="1346645130" sldId="329"/>
        </pc:sldMkLst>
        <pc:spChg chg="mod">
          <ac:chgData name="Paige Ross" userId="158e945f-c6cf-499d-819b-1220772315a8" providerId="ADAL" clId="{92D5681C-5026-4E73-A1F2-270A2BF00EAC}" dt="2023-10-19T20:11:41.438" v="98" actId="20577"/>
          <ac:spMkLst>
            <pc:docMk/>
            <pc:sldMk cId="1346645130" sldId="329"/>
            <ac:spMk id="2" creationId="{1EAAE54C-C274-4A94-9F02-3A5B003BF2F7}"/>
          </ac:spMkLst>
        </pc:spChg>
        <pc:spChg chg="del">
          <ac:chgData name="Paige Ross" userId="158e945f-c6cf-499d-819b-1220772315a8" providerId="ADAL" clId="{92D5681C-5026-4E73-A1F2-270A2BF00EAC}" dt="2023-10-19T20:11:32.530" v="67"/>
          <ac:spMkLst>
            <pc:docMk/>
            <pc:sldMk cId="1346645130" sldId="329"/>
            <ac:spMk id="3" creationId="{97EDE3BE-7AFA-426A-BA16-F57D07BFDA62}"/>
          </ac:spMkLst>
        </pc:spChg>
        <pc:picChg chg="add mod">
          <ac:chgData name="Paige Ross" userId="158e945f-c6cf-499d-819b-1220772315a8" providerId="ADAL" clId="{92D5681C-5026-4E73-A1F2-270A2BF00EAC}" dt="2023-10-19T20:11:32.530" v="67"/>
          <ac:picMkLst>
            <pc:docMk/>
            <pc:sldMk cId="1346645130" sldId="329"/>
            <ac:picMk id="4" creationId="{7B3A73B1-27F1-469C-B06A-9CA130A9FF1C}"/>
          </ac:picMkLst>
        </pc:picChg>
      </pc:sldChg>
      <pc:sldChg chg="addSp delSp modSp new mod modAnim">
        <pc:chgData name="Paige Ross" userId="158e945f-c6cf-499d-819b-1220772315a8" providerId="ADAL" clId="{92D5681C-5026-4E73-A1F2-270A2BF00EAC}" dt="2023-10-19T20:16:25.497" v="113" actId="20577"/>
        <pc:sldMkLst>
          <pc:docMk/>
          <pc:sldMk cId="1024234507" sldId="330"/>
        </pc:sldMkLst>
        <pc:spChg chg="mod">
          <ac:chgData name="Paige Ross" userId="158e945f-c6cf-499d-819b-1220772315a8" providerId="ADAL" clId="{92D5681C-5026-4E73-A1F2-270A2BF00EAC}" dt="2023-10-19T20:16:25.497" v="113" actId="20577"/>
          <ac:spMkLst>
            <pc:docMk/>
            <pc:sldMk cId="1024234507" sldId="330"/>
            <ac:spMk id="2" creationId="{9A3C5B3F-C62A-4716-80D6-07C675063191}"/>
          </ac:spMkLst>
        </pc:spChg>
        <pc:spChg chg="del">
          <ac:chgData name="Paige Ross" userId="158e945f-c6cf-499d-819b-1220772315a8" providerId="ADAL" clId="{92D5681C-5026-4E73-A1F2-270A2BF00EAC}" dt="2023-10-19T20:16:19.203" v="100"/>
          <ac:spMkLst>
            <pc:docMk/>
            <pc:sldMk cId="1024234507" sldId="330"/>
            <ac:spMk id="3" creationId="{0080230B-E411-4FB8-89A8-B35868E0D851}"/>
          </ac:spMkLst>
        </pc:spChg>
        <pc:picChg chg="add mod">
          <ac:chgData name="Paige Ross" userId="158e945f-c6cf-499d-819b-1220772315a8" providerId="ADAL" clId="{92D5681C-5026-4E73-A1F2-270A2BF00EAC}" dt="2023-10-19T20:16:19.203" v="100"/>
          <ac:picMkLst>
            <pc:docMk/>
            <pc:sldMk cId="1024234507" sldId="330"/>
            <ac:picMk id="4" creationId="{390D2524-AA37-4448-AA58-E54B49C9F33F}"/>
          </ac:picMkLst>
        </pc:picChg>
      </pc:sldChg>
      <pc:sldChg chg="addSp delSp modSp new mod modAnim">
        <pc:chgData name="Paige Ross" userId="158e945f-c6cf-499d-819b-1220772315a8" providerId="ADAL" clId="{92D5681C-5026-4E73-A1F2-270A2BF00EAC}" dt="2023-10-19T20:17:44.067" v="138" actId="20577"/>
        <pc:sldMkLst>
          <pc:docMk/>
          <pc:sldMk cId="801710289" sldId="331"/>
        </pc:sldMkLst>
        <pc:spChg chg="mod">
          <ac:chgData name="Paige Ross" userId="158e945f-c6cf-499d-819b-1220772315a8" providerId="ADAL" clId="{92D5681C-5026-4E73-A1F2-270A2BF00EAC}" dt="2023-10-19T20:17:44.067" v="138" actId="20577"/>
          <ac:spMkLst>
            <pc:docMk/>
            <pc:sldMk cId="801710289" sldId="331"/>
            <ac:spMk id="2" creationId="{0C076436-BF7E-440E-AEF6-433E28F034D2}"/>
          </ac:spMkLst>
        </pc:spChg>
        <pc:spChg chg="del">
          <ac:chgData name="Paige Ross" userId="158e945f-c6cf-499d-819b-1220772315a8" providerId="ADAL" clId="{92D5681C-5026-4E73-A1F2-270A2BF00EAC}" dt="2023-10-19T20:17:36.522" v="115"/>
          <ac:spMkLst>
            <pc:docMk/>
            <pc:sldMk cId="801710289" sldId="331"/>
            <ac:spMk id="3" creationId="{4FB7FC08-36B4-4A66-9E27-422131F91D58}"/>
          </ac:spMkLst>
        </pc:spChg>
        <pc:picChg chg="add mod">
          <ac:chgData name="Paige Ross" userId="158e945f-c6cf-499d-819b-1220772315a8" providerId="ADAL" clId="{92D5681C-5026-4E73-A1F2-270A2BF00EAC}" dt="2023-10-19T20:17:36.522" v="115"/>
          <ac:picMkLst>
            <pc:docMk/>
            <pc:sldMk cId="801710289" sldId="331"/>
            <ac:picMk id="4" creationId="{1F6679A5-DEB1-4F18-8558-C5D4464D3FF5}"/>
          </ac:picMkLst>
        </pc:picChg>
      </pc:sldChg>
      <pc:sldChg chg="addSp delSp modSp new mod modAnim">
        <pc:chgData name="Paige Ross" userId="158e945f-c6cf-499d-819b-1220772315a8" providerId="ADAL" clId="{92D5681C-5026-4E73-A1F2-270A2BF00EAC}" dt="2023-10-19T20:21:06.256" v="205" actId="20577"/>
        <pc:sldMkLst>
          <pc:docMk/>
          <pc:sldMk cId="1364743054" sldId="332"/>
        </pc:sldMkLst>
        <pc:spChg chg="mod">
          <ac:chgData name="Paige Ross" userId="158e945f-c6cf-499d-819b-1220772315a8" providerId="ADAL" clId="{92D5681C-5026-4E73-A1F2-270A2BF00EAC}" dt="2023-10-19T20:21:06.256" v="205" actId="20577"/>
          <ac:spMkLst>
            <pc:docMk/>
            <pc:sldMk cId="1364743054" sldId="332"/>
            <ac:spMk id="2" creationId="{12DB0D11-BA60-425F-A379-37FAEC4CF18A}"/>
          </ac:spMkLst>
        </pc:spChg>
        <pc:spChg chg="del">
          <ac:chgData name="Paige Ross" userId="158e945f-c6cf-499d-819b-1220772315a8" providerId="ADAL" clId="{92D5681C-5026-4E73-A1F2-270A2BF00EAC}" dt="2023-10-19T20:20:37.129" v="140"/>
          <ac:spMkLst>
            <pc:docMk/>
            <pc:sldMk cId="1364743054" sldId="332"/>
            <ac:spMk id="3" creationId="{EA240DDD-DDB0-4362-9662-122C0649996D}"/>
          </ac:spMkLst>
        </pc:spChg>
        <pc:picChg chg="add mod">
          <ac:chgData name="Paige Ross" userId="158e945f-c6cf-499d-819b-1220772315a8" providerId="ADAL" clId="{92D5681C-5026-4E73-A1F2-270A2BF00EAC}" dt="2023-10-19T20:20:37.129" v="140"/>
          <ac:picMkLst>
            <pc:docMk/>
            <pc:sldMk cId="1364743054" sldId="332"/>
            <ac:picMk id="4" creationId="{AD963321-39D8-4EDC-9361-65E1BF1A3511}"/>
          </ac:picMkLst>
        </pc:picChg>
      </pc:sldChg>
      <pc:sldChg chg="addSp delSp modSp new mod modAnim">
        <pc:chgData name="Paige Ross" userId="158e945f-c6cf-499d-819b-1220772315a8" providerId="ADAL" clId="{92D5681C-5026-4E73-A1F2-270A2BF00EAC}" dt="2023-10-19T20:22:42.574" v="237" actId="20577"/>
        <pc:sldMkLst>
          <pc:docMk/>
          <pc:sldMk cId="4267467178" sldId="333"/>
        </pc:sldMkLst>
        <pc:spChg chg="mod">
          <ac:chgData name="Paige Ross" userId="158e945f-c6cf-499d-819b-1220772315a8" providerId="ADAL" clId="{92D5681C-5026-4E73-A1F2-270A2BF00EAC}" dt="2023-10-19T20:22:42.574" v="237" actId="20577"/>
          <ac:spMkLst>
            <pc:docMk/>
            <pc:sldMk cId="4267467178" sldId="333"/>
            <ac:spMk id="2" creationId="{5068545B-86BF-415E-A970-CD3C88DE12CD}"/>
          </ac:spMkLst>
        </pc:spChg>
        <pc:spChg chg="del">
          <ac:chgData name="Paige Ross" userId="158e945f-c6cf-499d-819b-1220772315a8" providerId="ADAL" clId="{92D5681C-5026-4E73-A1F2-270A2BF00EAC}" dt="2023-10-19T20:22:34.931" v="207"/>
          <ac:spMkLst>
            <pc:docMk/>
            <pc:sldMk cId="4267467178" sldId="333"/>
            <ac:spMk id="3" creationId="{B2DCF08A-9DB4-4FCC-A6DD-B4858AE2DE18}"/>
          </ac:spMkLst>
        </pc:spChg>
        <pc:picChg chg="add mod">
          <ac:chgData name="Paige Ross" userId="158e945f-c6cf-499d-819b-1220772315a8" providerId="ADAL" clId="{92D5681C-5026-4E73-A1F2-270A2BF00EAC}" dt="2023-10-19T20:22:34.931" v="207"/>
          <ac:picMkLst>
            <pc:docMk/>
            <pc:sldMk cId="4267467178" sldId="333"/>
            <ac:picMk id="4" creationId="{ACB0CF9B-1AFF-4965-8E3F-2719B3BF66C7}"/>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EA7B5C-1A23-4018-AD63-689F278BB699}" type="datetimeFigureOut">
              <a:rPr lang="en-US" smtClean="0"/>
              <a:t>10/19/2023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74E4D4-C1D0-4F7E-9458-C50D13AAB65F}" type="slidenum">
              <a:rPr lang="en-US" smtClean="0"/>
              <a:t>‹#›</a:t>
            </a:fld>
            <a:endParaRPr lang="en-US"/>
          </a:p>
        </p:txBody>
      </p:sp>
    </p:spTree>
    <p:extLst>
      <p:ext uri="{BB962C8B-B14F-4D97-AF65-F5344CB8AC3E}">
        <p14:creationId xmlns:p14="http://schemas.microsoft.com/office/powerpoint/2010/main" val="20463348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normAutofit/>
          </a:bodyPr>
          <a:lstStyle>
            <a:lvl1pPr algn="ctr">
              <a:defRPr sz="9600" b="1"/>
            </a:lvl1pPr>
          </a:lstStyle>
          <a:p>
            <a:r>
              <a:rPr lang="en-US" dirty="0"/>
              <a:t>Adoption 101</a:t>
            </a:r>
          </a:p>
        </p:txBody>
      </p:sp>
      <p:sp>
        <p:nvSpPr>
          <p:cNvPr id="3" name="Subtitle 2"/>
          <p:cNvSpPr>
            <a:spLocks noGrp="1"/>
          </p:cNvSpPr>
          <p:nvPr>
            <p:ph type="subTitle" idx="1" hasCustomPrompt="1"/>
          </p:nvPr>
        </p:nvSpPr>
        <p:spPr>
          <a:xfrm>
            <a:off x="968188" y="3602038"/>
            <a:ext cx="10252038" cy="1655762"/>
          </a:xfrm>
        </p:spPr>
        <p:txBody>
          <a:bodyPr/>
          <a:lstStyle>
            <a:lvl1pPr marL="0" indent="0" algn="ctr">
              <a:buNone/>
              <a:defRPr sz="2400" i="1"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Trauma Informed, Trust-Based Relational Intervention Training</a:t>
            </a:r>
          </a:p>
        </p:txBody>
      </p:sp>
    </p:spTree>
    <p:extLst>
      <p:ext uri="{BB962C8B-B14F-4D97-AF65-F5344CB8AC3E}">
        <p14:creationId xmlns:p14="http://schemas.microsoft.com/office/powerpoint/2010/main" val="934841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1590604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4263568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2336752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2918606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2724508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3343688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2957598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3486152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Slide Number Placeholder 6"/>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1822632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Slide Number Placeholder 6"/>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1744119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userDrawn="1"/>
        </p:nvGrpSpPr>
        <p:grpSpPr>
          <a:xfrm>
            <a:off x="0" y="5709106"/>
            <a:ext cx="12192000" cy="1356071"/>
            <a:chOff x="0" y="6099862"/>
            <a:chExt cx="12192000" cy="950111"/>
          </a:xfrm>
        </p:grpSpPr>
        <p:sp>
          <p:nvSpPr>
            <p:cNvPr id="8" name="Rectangle 7"/>
            <p:cNvSpPr/>
            <p:nvPr userDrawn="1"/>
          </p:nvSpPr>
          <p:spPr>
            <a:xfrm>
              <a:off x="0" y="6821611"/>
              <a:ext cx="12192000" cy="83206"/>
            </a:xfrm>
            <a:prstGeom prst="rect">
              <a:avLst/>
            </a:prstGeom>
            <a:solidFill>
              <a:srgbClr val="54690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6328225"/>
              <a:ext cx="12192000" cy="493386"/>
            </a:xfrm>
            <a:prstGeom prst="rect">
              <a:avLst/>
            </a:prstGeom>
            <a:solidFill>
              <a:srgbClr val="003C6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3206" y="6099862"/>
              <a:ext cx="1231029" cy="950111"/>
            </a:xfrm>
            <a:prstGeom prst="rect">
              <a:avLst/>
            </a:prstGeom>
          </p:spPr>
        </p:pic>
      </p:grpSp>
      <p:sp>
        <p:nvSpPr>
          <p:cNvPr id="2" name="Title Placeholder 1"/>
          <p:cNvSpPr>
            <a:spLocks noGrp="1"/>
          </p:cNvSpPr>
          <p:nvPr>
            <p:ph type="title"/>
          </p:nvPr>
        </p:nvSpPr>
        <p:spPr>
          <a:xfrm>
            <a:off x="247425" y="365125"/>
            <a:ext cx="11618259"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47425" y="1825625"/>
            <a:ext cx="11618259" cy="409066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91953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8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l2sRKTiyGyI?feature=oembed"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ideo" Target="https://www.youtube.com/embed/6r-rmadMs-I?feature=oembed"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video" Target="https://www.youtube.com/embed/H6QFHW6flXE?feature=oembed"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video" Target="https://www.youtube.com/embed/XNqHbYfU_Ps?feature=oembed"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video" Target="https://www.youtube.com/embed/2URAgHmshKg"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video" Target="https://www.youtube.com/embed/T1-jOm2PyrA?feature=oembed"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2.xml"/><Relationship Id="rId1" Type="http://schemas.openxmlformats.org/officeDocument/2006/relationships/video" Target="https://www.youtube.com/embed/cuDH85R3rtc?feature=oembed"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7.xml"/><Relationship Id="rId1" Type="http://schemas.openxmlformats.org/officeDocument/2006/relationships/video" Target="https://www.youtube.com/embed/j3CFmT02SKs"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dTol6fHQfdY?feature=oembed"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506070" y="1644145"/>
            <a:ext cx="9144000" cy="1957893"/>
          </a:xfrm>
          <a:noFill/>
          <a:ln w="19050">
            <a:noFill/>
            <a:prstDash val="lgDashDot"/>
          </a:ln>
        </p:spPr>
        <p:txBody>
          <a:bodyPr>
            <a:normAutofit fontScale="90000"/>
          </a:bodyPr>
          <a:lstStyle/>
          <a:p>
            <a:r>
              <a:rPr lang="en-US" sz="12000" dirty="0">
                <a:latin typeface="+mn-lt"/>
              </a:rPr>
              <a:t>Adoption 101</a:t>
            </a:r>
          </a:p>
        </p:txBody>
      </p:sp>
      <p:sp>
        <p:nvSpPr>
          <p:cNvPr id="7" name="Subtitle 6"/>
          <p:cNvSpPr>
            <a:spLocks noGrp="1"/>
          </p:cNvSpPr>
          <p:nvPr>
            <p:ph type="subTitle" idx="1"/>
          </p:nvPr>
        </p:nvSpPr>
        <p:spPr>
          <a:xfrm>
            <a:off x="204395" y="3602038"/>
            <a:ext cx="11747351" cy="1655762"/>
          </a:xfrm>
        </p:spPr>
        <p:txBody>
          <a:bodyPr>
            <a:normAutofit fontScale="92500" lnSpcReduction="10000"/>
          </a:bodyPr>
          <a:lstStyle/>
          <a:p>
            <a:r>
              <a:rPr lang="en-US" sz="2800" i="0" dirty="0">
                <a:solidFill>
                  <a:srgbClr val="54690E"/>
                </a:solidFill>
              </a:rPr>
              <a:t>Heartland for Children’s </a:t>
            </a:r>
          </a:p>
          <a:p>
            <a:r>
              <a:rPr lang="en-US" sz="2800" i="0" dirty="0">
                <a:solidFill>
                  <a:srgbClr val="54690E"/>
                </a:solidFill>
              </a:rPr>
              <a:t>Trauma Informed, Relationship Focused Adoption Training </a:t>
            </a:r>
          </a:p>
          <a:p>
            <a:endParaRPr lang="en-US" sz="2800" i="0" dirty="0">
              <a:solidFill>
                <a:srgbClr val="54690E"/>
              </a:solidFill>
            </a:endParaRPr>
          </a:p>
          <a:p>
            <a:r>
              <a:rPr lang="en-US" sz="1900" i="0" dirty="0">
                <a:solidFill>
                  <a:srgbClr val="54690E"/>
                </a:solidFill>
              </a:rPr>
              <a:t>Class Seven </a:t>
            </a:r>
          </a:p>
        </p:txBody>
      </p:sp>
      <p:sp>
        <p:nvSpPr>
          <p:cNvPr id="2" name="TextBox 1">
            <a:extLst>
              <a:ext uri="{FF2B5EF4-FFF2-40B4-BE49-F238E27FC236}">
                <a16:creationId xmlns:a16="http://schemas.microsoft.com/office/drawing/2014/main" id="{49C93663-D801-E431-AB97-0CC9FAEEA4AD}"/>
              </a:ext>
            </a:extLst>
          </p:cNvPr>
          <p:cNvSpPr txBox="1"/>
          <p:nvPr/>
        </p:nvSpPr>
        <p:spPr>
          <a:xfrm>
            <a:off x="2294627" y="6090249"/>
            <a:ext cx="7602747"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solidFill>
                  <a:schemeClr val="bg1"/>
                </a:solidFill>
                <a:ea typeface="+mn-lt"/>
                <a:cs typeface="+mn-lt"/>
              </a:rPr>
              <a:t>Heartland for Children is a community-based care lead agency contracted with the Department of Children and Families.</a:t>
            </a:r>
            <a:endParaRPr lang="en-US" dirty="0">
              <a:solidFill>
                <a:schemeClr val="bg1"/>
              </a:solidFill>
            </a:endParaRPr>
          </a:p>
        </p:txBody>
      </p:sp>
    </p:spTree>
    <p:extLst>
      <p:ext uri="{BB962C8B-B14F-4D97-AF65-F5344CB8AC3E}">
        <p14:creationId xmlns:p14="http://schemas.microsoft.com/office/powerpoint/2010/main" val="1855004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CD150-19FF-40B1-A3D3-068819D7B64A}"/>
              </a:ext>
            </a:extLst>
          </p:cNvPr>
          <p:cNvSpPr>
            <a:spLocks noGrp="1"/>
          </p:cNvSpPr>
          <p:nvPr>
            <p:ph type="title"/>
          </p:nvPr>
        </p:nvSpPr>
        <p:spPr/>
        <p:txBody>
          <a:bodyPr/>
          <a:lstStyle/>
          <a:p>
            <a:r>
              <a:rPr lang="en-US" dirty="0"/>
              <a:t>TBRI for Teens </a:t>
            </a:r>
          </a:p>
        </p:txBody>
      </p:sp>
      <p:pic>
        <p:nvPicPr>
          <p:cNvPr id="4" name="Online Media 3" title="TBRI for Teens Preview">
            <a:hlinkClick r:id="" action="ppaction://media"/>
            <a:extLst>
              <a:ext uri="{FF2B5EF4-FFF2-40B4-BE49-F238E27FC236}">
                <a16:creationId xmlns:a16="http://schemas.microsoft.com/office/drawing/2014/main" id="{744C8004-E8CA-4E41-B9EF-C39E82A8B350}"/>
              </a:ext>
            </a:extLst>
          </p:cNvPr>
          <p:cNvPicPr>
            <a:picLocks noGrp="1" noRot="1" noChangeAspect="1"/>
          </p:cNvPicPr>
          <p:nvPr>
            <p:ph idx="1"/>
            <a:videoFile r:link="rId1"/>
          </p:nvPr>
        </p:nvPicPr>
        <p:blipFill>
          <a:blip r:embed="rId3"/>
          <a:stretch>
            <a:fillRect/>
          </a:stretch>
        </p:blipFill>
        <p:spPr>
          <a:xfrm>
            <a:off x="2436813" y="1825625"/>
            <a:ext cx="7240587" cy="4090988"/>
          </a:xfrm>
          <a:prstGeom prst="rect">
            <a:avLst/>
          </a:prstGeom>
        </p:spPr>
      </p:pic>
    </p:spTree>
    <p:extLst>
      <p:ext uri="{BB962C8B-B14F-4D97-AF65-F5344CB8AC3E}">
        <p14:creationId xmlns:p14="http://schemas.microsoft.com/office/powerpoint/2010/main" val="2950281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791" y="96877"/>
            <a:ext cx="11370833" cy="1325563"/>
          </a:xfrm>
        </p:spPr>
        <p:txBody>
          <a:bodyPr>
            <a:normAutofit/>
          </a:bodyPr>
          <a:lstStyle/>
          <a:p>
            <a:r>
              <a:rPr lang="en-US" sz="4800" dirty="0">
                <a:solidFill>
                  <a:srgbClr val="54690E"/>
                </a:solidFill>
                <a:latin typeface="+mn-lt"/>
              </a:rPr>
              <a:t>All of this requires Sharing Power</a:t>
            </a:r>
          </a:p>
        </p:txBody>
      </p:sp>
      <p:sp>
        <p:nvSpPr>
          <p:cNvPr id="3" name="Content Placeholder 2"/>
          <p:cNvSpPr>
            <a:spLocks noGrp="1"/>
          </p:cNvSpPr>
          <p:nvPr>
            <p:ph sz="half" idx="1"/>
          </p:nvPr>
        </p:nvSpPr>
        <p:spPr>
          <a:xfrm>
            <a:off x="333487" y="1312433"/>
            <a:ext cx="11650532" cy="4625788"/>
          </a:xfrm>
        </p:spPr>
        <p:txBody>
          <a:bodyPr>
            <a:normAutofit/>
          </a:bodyPr>
          <a:lstStyle/>
          <a:p>
            <a:r>
              <a:rPr lang="en-US" sz="3600" dirty="0"/>
              <a:t>How might your history and experiences make it difficult for you to share power?  </a:t>
            </a:r>
            <a:endParaRPr lang="en-US" sz="3200" dirty="0"/>
          </a:p>
        </p:txBody>
      </p:sp>
    </p:spTree>
    <p:extLst>
      <p:ext uri="{BB962C8B-B14F-4D97-AF65-F5344CB8AC3E}">
        <p14:creationId xmlns:p14="http://schemas.microsoft.com/office/powerpoint/2010/main" val="4065707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71993" y="195308"/>
            <a:ext cx="11858897" cy="1325563"/>
          </a:xfrm>
        </p:spPr>
        <p:txBody>
          <a:bodyPr>
            <a:noAutofit/>
          </a:bodyPr>
          <a:lstStyle/>
          <a:p>
            <a:pPr eaLnBrk="1" hangingPunct="1"/>
            <a:r>
              <a:rPr lang="en-US" altLang="en-US" sz="5400" dirty="0">
                <a:solidFill>
                  <a:srgbClr val="4F6E18"/>
                </a:solidFill>
                <a:latin typeface="+mn-lt"/>
              </a:rPr>
              <a:t>Building your toolbox!  </a:t>
            </a:r>
          </a:p>
        </p:txBody>
      </p:sp>
      <p:sp>
        <p:nvSpPr>
          <p:cNvPr id="15362" name="Rectangle 3"/>
          <p:cNvSpPr>
            <a:spLocks noGrp="1" noChangeArrowheads="1"/>
          </p:cNvSpPr>
          <p:nvPr>
            <p:ph idx="1"/>
          </p:nvPr>
        </p:nvSpPr>
        <p:spPr>
          <a:xfrm>
            <a:off x="171993" y="1423852"/>
            <a:ext cx="11858897" cy="4525004"/>
          </a:xfrm>
        </p:spPr>
        <p:txBody>
          <a:bodyPr>
            <a:normAutofit fontScale="85000" lnSpcReduction="20000"/>
          </a:bodyPr>
          <a:lstStyle/>
          <a:p>
            <a:pPr eaLnBrk="1" hangingPunct="1">
              <a:lnSpc>
                <a:spcPct val="80000"/>
              </a:lnSpc>
            </a:pPr>
            <a:r>
              <a:rPr lang="en-US" altLang="en-US" sz="2500" dirty="0">
                <a:solidFill>
                  <a:srgbClr val="003C6A"/>
                </a:solidFill>
                <a:latin typeface="Century Gothic" panose="020B0502020202020204" pitchFamily="34" charset="0"/>
              </a:rPr>
              <a:t>There is no one “tool” or magical way to parent, never mind parent a child who has been through trauma!  </a:t>
            </a:r>
          </a:p>
          <a:p>
            <a:pPr eaLnBrk="1" hangingPunct="1">
              <a:lnSpc>
                <a:spcPct val="80000"/>
              </a:lnSpc>
            </a:pPr>
            <a:endParaRPr lang="en-US" altLang="en-US" sz="2500" dirty="0">
              <a:solidFill>
                <a:srgbClr val="003C6A"/>
              </a:solidFill>
              <a:latin typeface="Century Gothic" panose="020B0502020202020204" pitchFamily="34" charset="0"/>
            </a:endParaRPr>
          </a:p>
          <a:p>
            <a:pPr eaLnBrk="1" hangingPunct="1">
              <a:lnSpc>
                <a:spcPct val="80000"/>
              </a:lnSpc>
            </a:pPr>
            <a:r>
              <a:rPr lang="en-US" altLang="en-US" sz="2500" dirty="0">
                <a:solidFill>
                  <a:srgbClr val="003C6A"/>
                </a:solidFill>
                <a:latin typeface="Century Gothic" panose="020B0502020202020204" pitchFamily="34" charset="0"/>
              </a:rPr>
              <a:t>#1:  SELF CARE!  Easy on good days, harder to do on challenging days.  </a:t>
            </a:r>
          </a:p>
          <a:p>
            <a:pPr eaLnBrk="1" hangingPunct="1">
              <a:lnSpc>
                <a:spcPct val="80000"/>
              </a:lnSpc>
            </a:pPr>
            <a:endParaRPr lang="en-US" altLang="en-US" sz="2500" dirty="0">
              <a:solidFill>
                <a:srgbClr val="003C6A"/>
              </a:solidFill>
              <a:latin typeface="Century Gothic" panose="020B0502020202020204" pitchFamily="34" charset="0"/>
            </a:endParaRPr>
          </a:p>
          <a:p>
            <a:pPr eaLnBrk="1" hangingPunct="1">
              <a:lnSpc>
                <a:spcPct val="80000"/>
              </a:lnSpc>
            </a:pPr>
            <a:r>
              <a:rPr lang="en-US" altLang="en-US" sz="2500" dirty="0">
                <a:solidFill>
                  <a:srgbClr val="003C6A"/>
                </a:solidFill>
                <a:latin typeface="Century Gothic" panose="020B0502020202020204" pitchFamily="34" charset="0"/>
              </a:rPr>
              <a:t>Interact with the children based on their </a:t>
            </a:r>
            <a:r>
              <a:rPr lang="en-US" altLang="en-US" sz="2500" u="sng" dirty="0">
                <a:solidFill>
                  <a:srgbClr val="003C6A"/>
                </a:solidFill>
                <a:latin typeface="Century Gothic" panose="020B0502020202020204" pitchFamily="34" charset="0"/>
              </a:rPr>
              <a:t>emotional age,</a:t>
            </a:r>
            <a:r>
              <a:rPr lang="en-US" altLang="en-US" sz="2500" dirty="0">
                <a:solidFill>
                  <a:srgbClr val="003C6A"/>
                </a:solidFill>
                <a:latin typeface="Century Gothic" panose="020B0502020202020204" pitchFamily="34" charset="0"/>
              </a:rPr>
              <a:t> not physical age</a:t>
            </a:r>
          </a:p>
          <a:p>
            <a:pPr eaLnBrk="1" hangingPunct="1">
              <a:lnSpc>
                <a:spcPct val="80000"/>
              </a:lnSpc>
            </a:pPr>
            <a:endParaRPr lang="en-US" altLang="en-US" sz="2500" dirty="0">
              <a:solidFill>
                <a:srgbClr val="003C6A"/>
              </a:solidFill>
              <a:latin typeface="Century Gothic" panose="020B0502020202020204" pitchFamily="34" charset="0"/>
            </a:endParaRPr>
          </a:p>
          <a:p>
            <a:pPr eaLnBrk="1" hangingPunct="1">
              <a:lnSpc>
                <a:spcPct val="80000"/>
              </a:lnSpc>
            </a:pPr>
            <a:r>
              <a:rPr lang="en-US" altLang="en-US" sz="2500" i="1" dirty="0">
                <a:solidFill>
                  <a:srgbClr val="003C6A"/>
                </a:solidFill>
                <a:latin typeface="Century Gothic" panose="020B0502020202020204" pitchFamily="34" charset="0"/>
              </a:rPr>
              <a:t>Listening</a:t>
            </a:r>
            <a:r>
              <a:rPr lang="en-US" altLang="en-US" sz="2500" dirty="0">
                <a:solidFill>
                  <a:srgbClr val="003C6A"/>
                </a:solidFill>
                <a:latin typeface="Century Gothic" panose="020B0502020202020204" pitchFamily="34" charset="0"/>
              </a:rPr>
              <a:t> to behavior instead of reacting to a child’s behavior allows us to understand their needs.  </a:t>
            </a:r>
            <a:r>
              <a:rPr lang="en-US" altLang="en-US" sz="2500" i="1" dirty="0">
                <a:solidFill>
                  <a:srgbClr val="003C6A"/>
                </a:solidFill>
                <a:latin typeface="Century Gothic" panose="020B0502020202020204" pitchFamily="34" charset="0"/>
              </a:rPr>
              <a:t>Respond</a:t>
            </a:r>
            <a:r>
              <a:rPr lang="en-US" altLang="en-US" sz="2500" dirty="0">
                <a:solidFill>
                  <a:srgbClr val="003C6A"/>
                </a:solidFill>
                <a:latin typeface="Century Gothic" panose="020B0502020202020204" pitchFamily="34" charset="0"/>
              </a:rPr>
              <a:t>, do not react.  </a:t>
            </a:r>
          </a:p>
          <a:p>
            <a:pPr lvl="2" eaLnBrk="1" hangingPunct="1">
              <a:lnSpc>
                <a:spcPct val="80000"/>
              </a:lnSpc>
            </a:pPr>
            <a:r>
              <a:rPr lang="en-US" altLang="en-US" sz="2500" dirty="0">
                <a:solidFill>
                  <a:srgbClr val="003C6A"/>
                </a:solidFill>
                <a:latin typeface="Century Gothic" panose="020B0502020202020204" pitchFamily="34" charset="0"/>
              </a:rPr>
              <a:t>Making sure you are calm (tone of voice and body language) when responding.  You are teaching your child how to be calm in chaos. </a:t>
            </a:r>
          </a:p>
          <a:p>
            <a:pPr lvl="2" eaLnBrk="1" hangingPunct="1">
              <a:lnSpc>
                <a:spcPct val="80000"/>
              </a:lnSpc>
            </a:pPr>
            <a:r>
              <a:rPr lang="en-US" altLang="en-US" sz="2500" dirty="0">
                <a:solidFill>
                  <a:srgbClr val="003C6A"/>
                </a:solidFill>
                <a:latin typeface="Century Gothic" panose="020B0502020202020204" pitchFamily="34" charset="0"/>
              </a:rPr>
              <a:t> </a:t>
            </a:r>
          </a:p>
          <a:p>
            <a:pPr eaLnBrk="1" hangingPunct="1">
              <a:lnSpc>
                <a:spcPct val="80000"/>
              </a:lnSpc>
            </a:pPr>
            <a:r>
              <a:rPr lang="en-US" altLang="en-US" sz="2500" dirty="0">
                <a:solidFill>
                  <a:srgbClr val="003C6A"/>
                </a:solidFill>
                <a:latin typeface="Century Gothic" panose="020B0502020202020204" pitchFamily="34" charset="0"/>
              </a:rPr>
              <a:t>Children will learn more through what we do than what we say.  Model gentle, empathic, understanding, quiet, and calm responses to them.  </a:t>
            </a:r>
          </a:p>
          <a:p>
            <a:pPr marL="0" indent="0" eaLnBrk="1" hangingPunct="1">
              <a:lnSpc>
                <a:spcPct val="80000"/>
              </a:lnSpc>
              <a:buNone/>
            </a:pPr>
            <a:endParaRPr lang="en-US" altLang="en-US" sz="2500" dirty="0">
              <a:solidFill>
                <a:srgbClr val="003C6A"/>
              </a:solidFill>
              <a:latin typeface="Century Gothic" panose="020B0502020202020204" pitchFamily="34" charset="0"/>
            </a:endParaRPr>
          </a:p>
          <a:p>
            <a:pPr>
              <a:lnSpc>
                <a:spcPct val="80000"/>
              </a:lnSpc>
            </a:pPr>
            <a:r>
              <a:rPr lang="en-US" altLang="en-US" sz="2500" dirty="0">
                <a:solidFill>
                  <a:srgbClr val="003C6A"/>
                </a:solidFill>
                <a:latin typeface="Century Gothic" panose="020B0502020202020204" pitchFamily="34" charset="0"/>
              </a:rPr>
              <a:t>Slow &amp; Low and do not break the relationship</a:t>
            </a:r>
          </a:p>
        </p:txBody>
      </p:sp>
    </p:spTree>
    <p:extLst>
      <p:ext uri="{BB962C8B-B14F-4D97-AF65-F5344CB8AC3E}">
        <p14:creationId xmlns:p14="http://schemas.microsoft.com/office/powerpoint/2010/main" val="101593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0A6C6-AA69-4ADC-9E8E-B3D778FA505E}"/>
              </a:ext>
            </a:extLst>
          </p:cNvPr>
          <p:cNvSpPr>
            <a:spLocks noGrp="1"/>
          </p:cNvSpPr>
          <p:nvPr>
            <p:ph type="title"/>
          </p:nvPr>
        </p:nvSpPr>
        <p:spPr/>
        <p:txBody>
          <a:bodyPr/>
          <a:lstStyle/>
          <a:p>
            <a:r>
              <a:rPr lang="en-US" dirty="0"/>
              <a:t>Healthy Parents &amp; Self-Care</a:t>
            </a:r>
          </a:p>
        </p:txBody>
      </p:sp>
      <p:pic>
        <p:nvPicPr>
          <p:cNvPr id="4" name="Online Media 3" title="Gift 7: Give Your Child Healthy Parents with Good Self-Care">
            <a:hlinkClick r:id="" action="ppaction://media"/>
            <a:extLst>
              <a:ext uri="{FF2B5EF4-FFF2-40B4-BE49-F238E27FC236}">
                <a16:creationId xmlns:a16="http://schemas.microsoft.com/office/drawing/2014/main" id="{7B8FB725-0538-4118-9177-2A54E8701204}"/>
              </a:ext>
            </a:extLst>
          </p:cNvPr>
          <p:cNvPicPr>
            <a:picLocks noGrp="1" noRot="1" noChangeAspect="1"/>
          </p:cNvPicPr>
          <p:nvPr>
            <p:ph idx="1"/>
            <a:videoFile r:link="rId1"/>
          </p:nvPr>
        </p:nvPicPr>
        <p:blipFill>
          <a:blip r:embed="rId3"/>
          <a:stretch>
            <a:fillRect/>
          </a:stretch>
        </p:blipFill>
        <p:spPr>
          <a:xfrm>
            <a:off x="2436813" y="1825625"/>
            <a:ext cx="7240587" cy="4090988"/>
          </a:xfrm>
          <a:prstGeom prst="rect">
            <a:avLst/>
          </a:prstGeom>
        </p:spPr>
      </p:pic>
    </p:spTree>
    <p:extLst>
      <p:ext uri="{BB962C8B-B14F-4D97-AF65-F5344CB8AC3E}">
        <p14:creationId xmlns:p14="http://schemas.microsoft.com/office/powerpoint/2010/main" val="3450608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C5B3F-C62A-4716-80D6-07C675063191}"/>
              </a:ext>
            </a:extLst>
          </p:cNvPr>
          <p:cNvSpPr>
            <a:spLocks noGrp="1"/>
          </p:cNvSpPr>
          <p:nvPr>
            <p:ph type="title"/>
          </p:nvPr>
        </p:nvSpPr>
        <p:spPr/>
        <p:txBody>
          <a:bodyPr/>
          <a:lstStyle/>
          <a:p>
            <a:r>
              <a:rPr lang="en-US" dirty="0"/>
              <a:t>Emotional Age</a:t>
            </a:r>
          </a:p>
        </p:txBody>
      </p:sp>
      <p:pic>
        <p:nvPicPr>
          <p:cNvPr id="4" name="Online Media 3" title="Why Won't My Child Act His Age">
            <a:hlinkClick r:id="" action="ppaction://media"/>
            <a:extLst>
              <a:ext uri="{FF2B5EF4-FFF2-40B4-BE49-F238E27FC236}">
                <a16:creationId xmlns:a16="http://schemas.microsoft.com/office/drawing/2014/main" id="{390D2524-AA37-4448-AA58-E54B49C9F33F}"/>
              </a:ext>
            </a:extLst>
          </p:cNvPr>
          <p:cNvPicPr>
            <a:picLocks noGrp="1" noRot="1" noChangeAspect="1"/>
          </p:cNvPicPr>
          <p:nvPr>
            <p:ph idx="1"/>
            <a:videoFile r:link="rId1"/>
          </p:nvPr>
        </p:nvPicPr>
        <p:blipFill>
          <a:blip r:embed="rId3"/>
          <a:stretch>
            <a:fillRect/>
          </a:stretch>
        </p:blipFill>
        <p:spPr>
          <a:xfrm>
            <a:off x="2436813" y="1825625"/>
            <a:ext cx="7240587" cy="4090988"/>
          </a:xfrm>
          <a:prstGeom prst="rect">
            <a:avLst/>
          </a:prstGeom>
        </p:spPr>
      </p:pic>
    </p:spTree>
    <p:extLst>
      <p:ext uri="{BB962C8B-B14F-4D97-AF65-F5344CB8AC3E}">
        <p14:creationId xmlns:p14="http://schemas.microsoft.com/office/powerpoint/2010/main" val="1024234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616" y="143057"/>
            <a:ext cx="11976463" cy="1325563"/>
          </a:xfrm>
        </p:spPr>
        <p:txBody>
          <a:bodyPr>
            <a:noAutofit/>
          </a:bodyPr>
          <a:lstStyle/>
          <a:p>
            <a:r>
              <a:rPr lang="en-US" sz="6000" dirty="0">
                <a:solidFill>
                  <a:srgbClr val="4F6E18"/>
                </a:solidFill>
                <a:latin typeface="+mn-lt"/>
              </a:rPr>
              <a:t>Toolbox, continued:</a:t>
            </a:r>
          </a:p>
        </p:txBody>
      </p:sp>
      <p:sp>
        <p:nvSpPr>
          <p:cNvPr id="3" name="Content Placeholder 2"/>
          <p:cNvSpPr>
            <a:spLocks noGrp="1"/>
          </p:cNvSpPr>
          <p:nvPr>
            <p:ph idx="1"/>
          </p:nvPr>
        </p:nvSpPr>
        <p:spPr>
          <a:xfrm>
            <a:off x="93615" y="1306287"/>
            <a:ext cx="11976463" cy="4632058"/>
          </a:xfrm>
        </p:spPr>
        <p:txBody>
          <a:bodyPr>
            <a:normAutofit fontScale="85000" lnSpcReduction="10000"/>
          </a:bodyPr>
          <a:lstStyle/>
          <a:p>
            <a:r>
              <a:rPr lang="en-US" dirty="0">
                <a:solidFill>
                  <a:srgbClr val="003C6A"/>
                </a:solidFill>
              </a:rPr>
              <a:t>Positive attention that is prompt, predictable, and consistent.  </a:t>
            </a:r>
          </a:p>
          <a:p>
            <a:pPr lvl="1"/>
            <a:r>
              <a:rPr lang="en-US" dirty="0">
                <a:solidFill>
                  <a:srgbClr val="003C6A"/>
                </a:solidFill>
              </a:rPr>
              <a:t>Be specific:  “I really appreciated how you shared your toy with your sister”</a:t>
            </a:r>
          </a:p>
          <a:p>
            <a:pPr lvl="1"/>
            <a:r>
              <a:rPr lang="en-US" dirty="0">
                <a:solidFill>
                  <a:srgbClr val="003C6A"/>
                </a:solidFill>
              </a:rPr>
              <a:t>Be warm and genuine (they can pick up on any indications of you not meaning it)</a:t>
            </a:r>
          </a:p>
          <a:p>
            <a:pPr lvl="1"/>
            <a:r>
              <a:rPr lang="en-US" dirty="0">
                <a:solidFill>
                  <a:srgbClr val="003C6A"/>
                </a:solidFill>
              </a:rPr>
              <a:t>Be prompt</a:t>
            </a:r>
          </a:p>
          <a:p>
            <a:pPr lvl="1"/>
            <a:r>
              <a:rPr lang="en-US" dirty="0">
                <a:solidFill>
                  <a:srgbClr val="003C6A"/>
                </a:solidFill>
              </a:rPr>
              <a:t>Keep it all positive! Praise the positive opposite:  Not “thank you for not lying”, but “thank you for telling the truth”</a:t>
            </a:r>
          </a:p>
          <a:p>
            <a:pPr lvl="1"/>
            <a:r>
              <a:rPr lang="en-US" dirty="0">
                <a:solidFill>
                  <a:srgbClr val="003C6A"/>
                </a:solidFill>
              </a:rPr>
              <a:t>Special Time:  1 on 1 time that is just for them, even if just 15 minutes a few times a week</a:t>
            </a:r>
          </a:p>
          <a:p>
            <a:r>
              <a:rPr lang="en-US" dirty="0">
                <a:solidFill>
                  <a:srgbClr val="003C6A"/>
                </a:solidFill>
              </a:rPr>
              <a:t>Praise</a:t>
            </a:r>
          </a:p>
          <a:p>
            <a:pPr lvl="1"/>
            <a:r>
              <a:rPr lang="en-US" dirty="0">
                <a:solidFill>
                  <a:srgbClr val="003C6A"/>
                </a:solidFill>
              </a:rPr>
              <a:t>Kids with trauma history should get an average of 6 praises for every 1 consequence.  </a:t>
            </a:r>
          </a:p>
          <a:p>
            <a:pPr lvl="1"/>
            <a:r>
              <a:rPr lang="en-US" dirty="0">
                <a:solidFill>
                  <a:srgbClr val="003C6A"/>
                </a:solidFill>
              </a:rPr>
              <a:t>Initially a child may not know how to take praise as it doesn’t align with their “self image” or what they are used to.  Don’t take personally if they are initially resistant.  </a:t>
            </a:r>
          </a:p>
          <a:p>
            <a:r>
              <a:rPr lang="en-US" dirty="0">
                <a:solidFill>
                  <a:srgbClr val="003C6A"/>
                </a:solidFill>
              </a:rPr>
              <a:t>Positive Attention and Praise is not spoiling a child.   It will increase behavior you want to see, increase their motivation and self esteem, and it models respect and focusing on positivity.  </a:t>
            </a:r>
          </a:p>
        </p:txBody>
      </p:sp>
    </p:spTree>
    <p:extLst>
      <p:ext uri="{BB962C8B-B14F-4D97-AF65-F5344CB8AC3E}">
        <p14:creationId xmlns:p14="http://schemas.microsoft.com/office/powerpoint/2010/main" val="10929891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76436-BF7E-440E-AEF6-433E28F034D2}"/>
              </a:ext>
            </a:extLst>
          </p:cNvPr>
          <p:cNvSpPr>
            <a:spLocks noGrp="1"/>
          </p:cNvSpPr>
          <p:nvPr>
            <p:ph type="title"/>
          </p:nvPr>
        </p:nvSpPr>
        <p:spPr/>
        <p:txBody>
          <a:bodyPr/>
          <a:lstStyle/>
          <a:p>
            <a:r>
              <a:rPr lang="en-US" dirty="0"/>
              <a:t>Is it Adoption Related?</a:t>
            </a:r>
          </a:p>
        </p:txBody>
      </p:sp>
      <p:pic>
        <p:nvPicPr>
          <p:cNvPr id="4" name="Online Media 3" title="Is It Adoption Related or Not">
            <a:hlinkClick r:id="" action="ppaction://media"/>
            <a:extLst>
              <a:ext uri="{FF2B5EF4-FFF2-40B4-BE49-F238E27FC236}">
                <a16:creationId xmlns:a16="http://schemas.microsoft.com/office/drawing/2014/main" id="{1F6679A5-DEB1-4F18-8558-C5D4464D3FF5}"/>
              </a:ext>
            </a:extLst>
          </p:cNvPr>
          <p:cNvPicPr>
            <a:picLocks noGrp="1" noRot="1" noChangeAspect="1"/>
          </p:cNvPicPr>
          <p:nvPr>
            <p:ph idx="1"/>
            <a:videoFile r:link="rId1"/>
          </p:nvPr>
        </p:nvPicPr>
        <p:blipFill>
          <a:blip r:embed="rId3"/>
          <a:stretch>
            <a:fillRect/>
          </a:stretch>
        </p:blipFill>
        <p:spPr>
          <a:xfrm>
            <a:off x="2436813" y="1825625"/>
            <a:ext cx="7240587" cy="4090988"/>
          </a:xfrm>
          <a:prstGeom prst="rect">
            <a:avLst/>
          </a:prstGeom>
        </p:spPr>
      </p:pic>
    </p:spTree>
    <p:extLst>
      <p:ext uri="{BB962C8B-B14F-4D97-AF65-F5344CB8AC3E}">
        <p14:creationId xmlns:p14="http://schemas.microsoft.com/office/powerpoint/2010/main" val="801710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381" y="116930"/>
            <a:ext cx="11762509" cy="1325563"/>
          </a:xfrm>
        </p:spPr>
        <p:txBody>
          <a:bodyPr>
            <a:noAutofit/>
          </a:bodyPr>
          <a:lstStyle/>
          <a:p>
            <a:r>
              <a:rPr lang="en-US" sz="5400" dirty="0">
                <a:solidFill>
                  <a:srgbClr val="4F6E18"/>
                </a:solidFill>
                <a:latin typeface="+mn-lt"/>
              </a:rPr>
              <a:t>Toolbox, continued:</a:t>
            </a:r>
          </a:p>
        </p:txBody>
      </p:sp>
      <p:sp>
        <p:nvSpPr>
          <p:cNvPr id="3" name="Content Placeholder 2"/>
          <p:cNvSpPr>
            <a:spLocks noGrp="1"/>
          </p:cNvSpPr>
          <p:nvPr>
            <p:ph idx="1"/>
          </p:nvPr>
        </p:nvSpPr>
        <p:spPr>
          <a:xfrm>
            <a:off x="130630" y="1332411"/>
            <a:ext cx="11881262" cy="4595423"/>
          </a:xfrm>
        </p:spPr>
        <p:txBody>
          <a:bodyPr>
            <a:normAutofit/>
          </a:bodyPr>
          <a:lstStyle/>
          <a:p>
            <a:r>
              <a:rPr lang="en-US" dirty="0">
                <a:solidFill>
                  <a:srgbClr val="003C6A"/>
                </a:solidFill>
                <a:latin typeface="Century Gothic" panose="020B0502020202020204" pitchFamily="34" charset="0"/>
              </a:rPr>
              <a:t>Consequences</a:t>
            </a:r>
          </a:p>
          <a:p>
            <a:pPr lvl="1"/>
            <a:r>
              <a:rPr lang="en-US" dirty="0">
                <a:solidFill>
                  <a:srgbClr val="003C6A"/>
                </a:solidFill>
                <a:latin typeface="Century Gothic" panose="020B0502020202020204" pitchFamily="34" charset="0"/>
              </a:rPr>
              <a:t>There is a time and a place for consequences.</a:t>
            </a:r>
          </a:p>
          <a:p>
            <a:pPr lvl="1"/>
            <a:r>
              <a:rPr lang="en-US" dirty="0">
                <a:solidFill>
                  <a:srgbClr val="003C6A"/>
                </a:solidFill>
                <a:latin typeface="Century Gothic" panose="020B0502020202020204" pitchFamily="34" charset="0"/>
              </a:rPr>
              <a:t>Always keeping in mind appropriateness of the consequence.</a:t>
            </a:r>
          </a:p>
          <a:p>
            <a:pPr lvl="1"/>
            <a:r>
              <a:rPr lang="en-US" dirty="0">
                <a:solidFill>
                  <a:srgbClr val="003C6A"/>
                </a:solidFill>
                <a:latin typeface="Century Gothic" panose="020B0502020202020204" pitchFamily="34" charset="0"/>
              </a:rPr>
              <a:t>Avoid power struggles.</a:t>
            </a:r>
          </a:p>
          <a:p>
            <a:pPr lvl="1"/>
            <a:r>
              <a:rPr lang="en-US" dirty="0">
                <a:solidFill>
                  <a:srgbClr val="003C6A"/>
                </a:solidFill>
                <a:latin typeface="Century Gothic" panose="020B0502020202020204" pitchFamily="34" charset="0"/>
              </a:rPr>
              <a:t>Be clear, calm, and consistent (follow through!)</a:t>
            </a:r>
          </a:p>
          <a:p>
            <a:pPr lvl="1"/>
            <a:r>
              <a:rPr lang="en-US" dirty="0">
                <a:solidFill>
                  <a:srgbClr val="003C6A"/>
                </a:solidFill>
                <a:latin typeface="Century Gothic" panose="020B0502020202020204" pitchFamily="34" charset="0"/>
              </a:rPr>
              <a:t>Not every behavior needs a consequence, but can be discussed, and future consequences can be discussed if done again.  Think about circumstances and keep in mind how it is about teaching! </a:t>
            </a:r>
          </a:p>
          <a:p>
            <a:pPr lvl="1"/>
            <a:r>
              <a:rPr lang="en-US" dirty="0">
                <a:solidFill>
                  <a:srgbClr val="003C6A"/>
                </a:solidFill>
                <a:latin typeface="Century Gothic" panose="020B0502020202020204" pitchFamily="34" charset="0"/>
              </a:rPr>
              <a:t>There are natural consequences that you can also discuss with the child and won’t necessarily need additional consequences.  </a:t>
            </a:r>
          </a:p>
          <a:p>
            <a:pPr lvl="1"/>
            <a:r>
              <a:rPr lang="en-US" dirty="0">
                <a:solidFill>
                  <a:srgbClr val="003C6A"/>
                </a:solidFill>
                <a:latin typeface="Century Gothic" panose="020B0502020202020204" pitchFamily="34" charset="0"/>
              </a:rPr>
              <a:t>Never break the relationship! </a:t>
            </a:r>
          </a:p>
          <a:p>
            <a:pPr marL="0" indent="0">
              <a:buNone/>
            </a:pPr>
            <a:endParaRPr lang="en-US" dirty="0">
              <a:solidFill>
                <a:srgbClr val="003C6A"/>
              </a:solidFill>
              <a:latin typeface="Century Gothic" panose="020B0502020202020204" pitchFamily="34" charset="0"/>
            </a:endParaRPr>
          </a:p>
        </p:txBody>
      </p:sp>
    </p:spTree>
    <p:extLst>
      <p:ext uri="{BB962C8B-B14F-4D97-AF65-F5344CB8AC3E}">
        <p14:creationId xmlns:p14="http://schemas.microsoft.com/office/powerpoint/2010/main" val="2283320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381" y="116930"/>
            <a:ext cx="11762509" cy="1325563"/>
          </a:xfrm>
        </p:spPr>
        <p:txBody>
          <a:bodyPr>
            <a:noAutofit/>
          </a:bodyPr>
          <a:lstStyle/>
          <a:p>
            <a:r>
              <a:rPr lang="en-US" sz="5400" dirty="0">
                <a:solidFill>
                  <a:srgbClr val="54690E"/>
                </a:solidFill>
                <a:latin typeface="Century Gothic" panose="020B0502020202020204" pitchFamily="34" charset="0"/>
              </a:rPr>
              <a:t>REGULATE, RELATE, THEN REASON</a:t>
            </a:r>
          </a:p>
        </p:txBody>
      </p:sp>
      <p:sp>
        <p:nvSpPr>
          <p:cNvPr id="3" name="Content Placeholder 2"/>
          <p:cNvSpPr>
            <a:spLocks noGrp="1"/>
          </p:cNvSpPr>
          <p:nvPr>
            <p:ph idx="1"/>
          </p:nvPr>
        </p:nvSpPr>
        <p:spPr>
          <a:xfrm>
            <a:off x="130630" y="1332411"/>
            <a:ext cx="11881262" cy="4595423"/>
          </a:xfrm>
        </p:spPr>
        <p:txBody>
          <a:bodyPr>
            <a:normAutofit/>
          </a:bodyPr>
          <a:lstStyle/>
          <a:p>
            <a:pPr marL="0" indent="0">
              <a:buNone/>
            </a:pPr>
            <a:endParaRPr lang="en-US" dirty="0">
              <a:solidFill>
                <a:srgbClr val="003C6A"/>
              </a:solidFill>
              <a:latin typeface="Century Gothic" panose="020B0502020202020204" pitchFamily="34" charset="0"/>
            </a:endParaRPr>
          </a:p>
        </p:txBody>
      </p:sp>
      <p:pic>
        <p:nvPicPr>
          <p:cNvPr id="4" name="2URAgHmshKg"/>
          <p:cNvPicPr>
            <a:picLocks noRot="1" noChangeAspect="1"/>
          </p:cNvPicPr>
          <p:nvPr>
            <a:videoFile r:link="rId1"/>
          </p:nvPr>
        </p:nvPicPr>
        <p:blipFill>
          <a:blip r:embed="rId3"/>
          <a:stretch>
            <a:fillRect/>
          </a:stretch>
        </p:blipFill>
        <p:spPr>
          <a:xfrm>
            <a:off x="1441525" y="1241498"/>
            <a:ext cx="8503385" cy="4783154"/>
          </a:xfrm>
          <a:prstGeom prst="rect">
            <a:avLst/>
          </a:prstGeom>
        </p:spPr>
      </p:pic>
    </p:spTree>
    <p:extLst>
      <p:ext uri="{BB962C8B-B14F-4D97-AF65-F5344CB8AC3E}">
        <p14:creationId xmlns:p14="http://schemas.microsoft.com/office/powerpoint/2010/main" val="1221840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309" y="169182"/>
            <a:ext cx="10515600" cy="1325563"/>
          </a:xfrm>
        </p:spPr>
        <p:txBody>
          <a:bodyPr>
            <a:noAutofit/>
          </a:bodyPr>
          <a:lstStyle/>
          <a:p>
            <a:r>
              <a:rPr lang="en-US" sz="5400" dirty="0">
                <a:solidFill>
                  <a:srgbClr val="4F6E18"/>
                </a:solidFill>
                <a:latin typeface="+mn-lt"/>
              </a:rPr>
              <a:t>More Tips &amp; Tools</a:t>
            </a:r>
          </a:p>
        </p:txBody>
      </p:sp>
      <p:sp>
        <p:nvSpPr>
          <p:cNvPr id="3" name="Content Placeholder 2"/>
          <p:cNvSpPr>
            <a:spLocks noGrp="1"/>
          </p:cNvSpPr>
          <p:nvPr>
            <p:ph idx="1"/>
          </p:nvPr>
        </p:nvSpPr>
        <p:spPr>
          <a:xfrm>
            <a:off x="143691" y="1332411"/>
            <a:ext cx="11848011" cy="4595423"/>
          </a:xfrm>
        </p:spPr>
        <p:txBody>
          <a:bodyPr>
            <a:normAutofit lnSpcReduction="10000"/>
          </a:bodyPr>
          <a:lstStyle/>
          <a:p>
            <a:r>
              <a:rPr lang="en-US" sz="2500" dirty="0">
                <a:solidFill>
                  <a:srgbClr val="003C6A"/>
                </a:solidFill>
                <a:latin typeface="Century Gothic" panose="020B0502020202020204" pitchFamily="34" charset="0"/>
              </a:rPr>
              <a:t>Interactive Repair:  teaches that a child is still accepted and loved, even if they have done something wrong.  </a:t>
            </a:r>
            <a:r>
              <a:rPr lang="en-US" sz="2500" i="1" dirty="0">
                <a:solidFill>
                  <a:srgbClr val="003C6A"/>
                </a:solidFill>
                <a:latin typeface="Century Gothic" panose="020B0502020202020204" pitchFamily="34" charset="0"/>
              </a:rPr>
              <a:t>Ignore the behavior, love the child.  </a:t>
            </a:r>
            <a:endParaRPr lang="en-US" sz="2500" dirty="0">
              <a:solidFill>
                <a:srgbClr val="003C6A"/>
              </a:solidFill>
              <a:latin typeface="Century Gothic" panose="020B0502020202020204" pitchFamily="34" charset="0"/>
            </a:endParaRPr>
          </a:p>
          <a:p>
            <a:pPr lvl="2"/>
            <a:r>
              <a:rPr lang="en-US" sz="2500" dirty="0">
                <a:solidFill>
                  <a:srgbClr val="003C6A"/>
                </a:solidFill>
                <a:latin typeface="Century Gothic" panose="020B0502020202020204" pitchFamily="34" charset="0"/>
              </a:rPr>
              <a:t>Parent should be the source of comfort in relaying the message that they still love the child (unconditional commitment!) </a:t>
            </a:r>
          </a:p>
          <a:p>
            <a:pPr lvl="2"/>
            <a:endParaRPr lang="en-US" sz="2500" dirty="0">
              <a:solidFill>
                <a:srgbClr val="003C6A"/>
              </a:solidFill>
              <a:latin typeface="Century Gothic" panose="020B0502020202020204" pitchFamily="34" charset="0"/>
            </a:endParaRPr>
          </a:p>
          <a:p>
            <a:r>
              <a:rPr lang="en-US" sz="2500" dirty="0">
                <a:solidFill>
                  <a:srgbClr val="003C6A"/>
                </a:solidFill>
                <a:latin typeface="Century Gothic" panose="020B0502020202020204" pitchFamily="34" charset="0"/>
              </a:rPr>
              <a:t>Reframing:  thinking about the child and their actions/behaviors from the child’s point of view.  </a:t>
            </a:r>
          </a:p>
          <a:p>
            <a:pPr lvl="1"/>
            <a:r>
              <a:rPr lang="en-US" sz="2500" i="1" dirty="0">
                <a:solidFill>
                  <a:srgbClr val="003C6A"/>
                </a:solidFill>
                <a:latin typeface="Century Gothic" panose="020B0502020202020204" pitchFamily="34" charset="0"/>
              </a:rPr>
              <a:t>“Wow, you’re really mad!” </a:t>
            </a:r>
          </a:p>
          <a:p>
            <a:pPr lvl="1"/>
            <a:r>
              <a:rPr lang="en-US" sz="2500" i="1" dirty="0">
                <a:solidFill>
                  <a:srgbClr val="003C6A"/>
                </a:solidFill>
                <a:latin typeface="Century Gothic" panose="020B0502020202020204" pitchFamily="34" charset="0"/>
              </a:rPr>
              <a:t>“It’s okay to cry, but let’s talk about what’s the matter”</a:t>
            </a:r>
          </a:p>
          <a:p>
            <a:pPr lvl="1"/>
            <a:r>
              <a:rPr lang="en-US" sz="2500" dirty="0">
                <a:solidFill>
                  <a:srgbClr val="003C6A"/>
                </a:solidFill>
                <a:latin typeface="Century Gothic" panose="020B0502020202020204" pitchFamily="34" charset="0"/>
              </a:rPr>
              <a:t>When triggered, a child will often react as if the terrifying experience is happening again and has a hard time explaining his/her reaction.  Thus, a child needs to know that the parent understands, and will do everything to keep them safe.  </a:t>
            </a:r>
          </a:p>
        </p:txBody>
      </p:sp>
    </p:spTree>
    <p:extLst>
      <p:ext uri="{BB962C8B-B14F-4D97-AF65-F5344CB8AC3E}">
        <p14:creationId xmlns:p14="http://schemas.microsoft.com/office/powerpoint/2010/main" val="2998220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698" y="149972"/>
            <a:ext cx="11618259" cy="1325563"/>
          </a:xfrm>
        </p:spPr>
        <p:txBody>
          <a:bodyPr>
            <a:normAutofit fontScale="90000"/>
          </a:bodyPr>
          <a:lstStyle/>
          <a:p>
            <a:r>
              <a:rPr lang="en-US" sz="5400" dirty="0">
                <a:solidFill>
                  <a:srgbClr val="54690E"/>
                </a:solidFill>
                <a:latin typeface="+mn-lt"/>
              </a:rPr>
              <a:t>Welcome To Adoption 101, Class Six! </a:t>
            </a:r>
            <a:endParaRPr lang="en-US" sz="5400" b="1" dirty="0">
              <a:solidFill>
                <a:srgbClr val="54690E"/>
              </a:solidFill>
              <a:latin typeface="+mn-lt"/>
            </a:endParaRPr>
          </a:p>
        </p:txBody>
      </p:sp>
      <p:sp>
        <p:nvSpPr>
          <p:cNvPr id="3" name="Content Placeholder 2"/>
          <p:cNvSpPr>
            <a:spLocks noGrp="1"/>
          </p:cNvSpPr>
          <p:nvPr>
            <p:ph idx="1"/>
          </p:nvPr>
        </p:nvSpPr>
        <p:spPr>
          <a:xfrm>
            <a:off x="139849" y="1475535"/>
            <a:ext cx="11897958" cy="4440751"/>
          </a:xfrm>
        </p:spPr>
        <p:txBody>
          <a:bodyPr>
            <a:normAutofit/>
          </a:bodyPr>
          <a:lstStyle/>
          <a:p>
            <a:r>
              <a:rPr lang="en-US" dirty="0"/>
              <a:t>Welcome back! </a:t>
            </a:r>
          </a:p>
          <a:p>
            <a:r>
              <a:rPr lang="en-US" dirty="0"/>
              <a:t>Discussion of last week &amp; homework </a:t>
            </a:r>
          </a:p>
          <a:p>
            <a:r>
              <a:rPr lang="en-US" dirty="0"/>
              <a:t>Today’s Agenda! </a:t>
            </a:r>
          </a:p>
          <a:p>
            <a:pPr lvl="1"/>
            <a:r>
              <a:rPr lang="en-US" dirty="0"/>
              <a:t>Guest Speaker </a:t>
            </a:r>
          </a:p>
          <a:p>
            <a:pPr lvl="1"/>
            <a:r>
              <a:rPr lang="en-US" dirty="0"/>
              <a:t>Correcting Principles &amp; Tips &amp; Tools</a:t>
            </a:r>
          </a:p>
          <a:p>
            <a:endParaRPr lang="en-US" dirty="0"/>
          </a:p>
        </p:txBody>
      </p:sp>
    </p:spTree>
    <p:extLst>
      <p:ext uri="{BB962C8B-B14F-4D97-AF65-F5344CB8AC3E}">
        <p14:creationId xmlns:p14="http://schemas.microsoft.com/office/powerpoint/2010/main" val="40356042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xfrm>
            <a:off x="211183" y="156120"/>
            <a:ext cx="10515600" cy="1019537"/>
          </a:xfrm>
        </p:spPr>
        <p:txBody>
          <a:bodyPr>
            <a:noAutofit/>
          </a:bodyPr>
          <a:lstStyle/>
          <a:p>
            <a:pPr eaLnBrk="1" hangingPunct="1"/>
            <a:r>
              <a:rPr lang="en-US" altLang="en-US" sz="5400" dirty="0">
                <a:solidFill>
                  <a:srgbClr val="4F6E18"/>
                </a:solidFill>
                <a:latin typeface="+mn-lt"/>
              </a:rPr>
              <a:t>More Tips &amp; Tools… </a:t>
            </a:r>
          </a:p>
        </p:txBody>
      </p:sp>
      <p:sp>
        <p:nvSpPr>
          <p:cNvPr id="10243" name="Rectangle 3"/>
          <p:cNvSpPr>
            <a:spLocks noGrp="1" noChangeArrowheads="1"/>
          </p:cNvSpPr>
          <p:nvPr>
            <p:ph idx="1"/>
          </p:nvPr>
        </p:nvSpPr>
        <p:spPr>
          <a:xfrm>
            <a:off x="125524" y="1175657"/>
            <a:ext cx="11952513" cy="5128324"/>
          </a:xfrm>
        </p:spPr>
        <p:txBody>
          <a:bodyPr rtlCol="0">
            <a:noAutofit/>
          </a:bodyPr>
          <a:lstStyle/>
          <a:p>
            <a:pPr marL="365760" indent="-365760">
              <a:lnSpc>
                <a:spcPct val="90000"/>
              </a:lnSpc>
              <a:spcAft>
                <a:spcPts val="0"/>
              </a:spcAft>
              <a:defRPr/>
            </a:pPr>
            <a:r>
              <a:rPr lang="en-US" sz="2000" dirty="0">
                <a:solidFill>
                  <a:srgbClr val="003C6A"/>
                </a:solidFill>
                <a:latin typeface="Century Gothic" panose="020B0502020202020204" pitchFamily="34" charset="0"/>
              </a:rPr>
              <a:t>Claiming Behaviors is the process of assimilating a child into the family and helping the child to feel apart of the family.  Very symbolic in that they communicate acceptance and integration.  </a:t>
            </a:r>
          </a:p>
          <a:p>
            <a:pPr marL="365760" indent="-365760">
              <a:lnSpc>
                <a:spcPct val="90000"/>
              </a:lnSpc>
              <a:spcAft>
                <a:spcPts val="0"/>
              </a:spcAft>
              <a:defRPr/>
            </a:pPr>
            <a:r>
              <a:rPr lang="en-US" sz="2000" dirty="0">
                <a:solidFill>
                  <a:srgbClr val="003C6A"/>
                </a:solidFill>
                <a:latin typeface="Century Gothic" panose="020B0502020202020204" pitchFamily="34" charset="0"/>
              </a:rPr>
              <a:t>Provide structure and flexibility.  Our children need both consistency and structure to feel safe.  It is important to have routines, but also flexibility as needed.  Structure = Safety!</a:t>
            </a:r>
          </a:p>
          <a:p>
            <a:pPr marL="365760" indent="-365760">
              <a:lnSpc>
                <a:spcPct val="90000"/>
              </a:lnSpc>
              <a:spcAft>
                <a:spcPts val="0"/>
              </a:spcAft>
              <a:defRPr/>
            </a:pPr>
            <a:r>
              <a:rPr lang="en-US" sz="2000" dirty="0">
                <a:solidFill>
                  <a:srgbClr val="003C6A"/>
                </a:solidFill>
                <a:latin typeface="Century Gothic" panose="020B0502020202020204" pitchFamily="34" charset="0"/>
              </a:rPr>
              <a:t>Using Time In, not Time Out.  Time out teaches a child to go away when things are bad.  Time In communicates to them that you are here for them despite their behavior.  This time should be used to help them regulate and then when they are calm it is a good teaching moment.  Discipline should be about teaching.  </a:t>
            </a:r>
          </a:p>
          <a:p>
            <a:pPr marL="365760" indent="-365760">
              <a:lnSpc>
                <a:spcPct val="90000"/>
              </a:lnSpc>
              <a:spcAft>
                <a:spcPts val="0"/>
              </a:spcAft>
              <a:defRPr/>
            </a:pPr>
            <a:r>
              <a:rPr lang="en-US" sz="2000" dirty="0">
                <a:solidFill>
                  <a:srgbClr val="003C6A"/>
                </a:solidFill>
                <a:latin typeface="Century Gothic" panose="020B0502020202020204" pitchFamily="34" charset="0"/>
              </a:rPr>
              <a:t>Be aware of overstimulation.  Remember the five senses and try not to overstimulate the child. </a:t>
            </a:r>
          </a:p>
          <a:p>
            <a:pPr marL="365760" indent="-365760">
              <a:lnSpc>
                <a:spcPct val="90000"/>
              </a:lnSpc>
              <a:spcAft>
                <a:spcPts val="0"/>
              </a:spcAft>
              <a:defRPr/>
            </a:pPr>
            <a:r>
              <a:rPr lang="en-US" sz="2000" dirty="0">
                <a:solidFill>
                  <a:srgbClr val="003C6A"/>
                </a:solidFill>
                <a:latin typeface="Century Gothic" panose="020B0502020202020204" pitchFamily="34" charset="0"/>
              </a:rPr>
              <a:t>All goes back to safety &amp; love.  </a:t>
            </a:r>
          </a:p>
          <a:p>
            <a:pPr marL="689760" lvl="1" indent="-365760">
              <a:lnSpc>
                <a:spcPct val="90000"/>
              </a:lnSpc>
              <a:spcAft>
                <a:spcPts val="0"/>
              </a:spcAft>
              <a:defRPr/>
            </a:pPr>
            <a:r>
              <a:rPr lang="en-US" sz="2000" dirty="0">
                <a:solidFill>
                  <a:srgbClr val="003C6A"/>
                </a:solidFill>
                <a:latin typeface="Century Gothic" panose="020B0502020202020204" pitchFamily="34" charset="0"/>
              </a:rPr>
              <a:t>“I will not let others hurt you, or you to hurt others”.</a:t>
            </a:r>
          </a:p>
          <a:p>
            <a:pPr marL="689760" lvl="1" indent="-365760">
              <a:lnSpc>
                <a:spcPct val="90000"/>
              </a:lnSpc>
              <a:spcAft>
                <a:spcPts val="0"/>
              </a:spcAft>
              <a:defRPr/>
            </a:pPr>
            <a:r>
              <a:rPr lang="en-US" sz="2000" dirty="0">
                <a:solidFill>
                  <a:srgbClr val="003C6A"/>
                </a:solidFill>
                <a:latin typeface="Century Gothic" panose="020B0502020202020204" pitchFamily="34" charset="0"/>
              </a:rPr>
              <a:t>“I love you and when you lie to me it hurts my feelings that you don’t trust me”.</a:t>
            </a:r>
          </a:p>
        </p:txBody>
      </p:sp>
    </p:spTree>
    <p:extLst>
      <p:ext uri="{BB962C8B-B14F-4D97-AF65-F5344CB8AC3E}">
        <p14:creationId xmlns:p14="http://schemas.microsoft.com/office/powerpoint/2010/main" val="31115008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B0D11-BA60-425F-A379-37FAEC4CF18A}"/>
              </a:ext>
            </a:extLst>
          </p:cNvPr>
          <p:cNvSpPr>
            <a:spLocks noGrp="1"/>
          </p:cNvSpPr>
          <p:nvPr>
            <p:ph type="title"/>
          </p:nvPr>
        </p:nvSpPr>
        <p:spPr/>
        <p:txBody>
          <a:bodyPr>
            <a:normAutofit/>
          </a:bodyPr>
          <a:lstStyle/>
          <a:p>
            <a:r>
              <a:rPr lang="en-US" dirty="0"/>
              <a:t>Time In vs. Time Out</a:t>
            </a:r>
          </a:p>
        </p:txBody>
      </p:sp>
      <p:pic>
        <p:nvPicPr>
          <p:cNvPr id="4" name="Online Media 3" title="Using Time In Instead of Time Out">
            <a:hlinkClick r:id="" action="ppaction://media"/>
            <a:extLst>
              <a:ext uri="{FF2B5EF4-FFF2-40B4-BE49-F238E27FC236}">
                <a16:creationId xmlns:a16="http://schemas.microsoft.com/office/drawing/2014/main" id="{AD963321-39D8-4EDC-9361-65E1BF1A3511}"/>
              </a:ext>
            </a:extLst>
          </p:cNvPr>
          <p:cNvPicPr>
            <a:picLocks noGrp="1" noRot="1" noChangeAspect="1"/>
          </p:cNvPicPr>
          <p:nvPr>
            <p:ph idx="1"/>
            <a:videoFile r:link="rId1"/>
          </p:nvPr>
        </p:nvPicPr>
        <p:blipFill>
          <a:blip r:embed="rId3"/>
          <a:stretch>
            <a:fillRect/>
          </a:stretch>
        </p:blipFill>
        <p:spPr>
          <a:xfrm>
            <a:off x="2436813" y="1825625"/>
            <a:ext cx="7240587" cy="4090988"/>
          </a:xfrm>
          <a:prstGeom prst="rect">
            <a:avLst/>
          </a:prstGeom>
        </p:spPr>
      </p:pic>
    </p:spTree>
    <p:extLst>
      <p:ext uri="{BB962C8B-B14F-4D97-AF65-F5344CB8AC3E}">
        <p14:creationId xmlns:p14="http://schemas.microsoft.com/office/powerpoint/2010/main" val="1364743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791" y="96877"/>
            <a:ext cx="11370833" cy="1325563"/>
          </a:xfrm>
        </p:spPr>
        <p:txBody>
          <a:bodyPr>
            <a:normAutofit/>
          </a:bodyPr>
          <a:lstStyle/>
          <a:p>
            <a:r>
              <a:rPr lang="en-US" sz="4800" dirty="0">
                <a:solidFill>
                  <a:srgbClr val="54690E"/>
                </a:solidFill>
                <a:latin typeface="+mn-lt"/>
              </a:rPr>
              <a:t>Responsive Strategies</a:t>
            </a:r>
          </a:p>
        </p:txBody>
      </p:sp>
      <p:sp>
        <p:nvSpPr>
          <p:cNvPr id="3" name="Content Placeholder 2"/>
          <p:cNvSpPr>
            <a:spLocks noGrp="1"/>
          </p:cNvSpPr>
          <p:nvPr>
            <p:ph sz="half" idx="1"/>
          </p:nvPr>
        </p:nvSpPr>
        <p:spPr>
          <a:xfrm>
            <a:off x="333487" y="1312433"/>
            <a:ext cx="11650532" cy="4625788"/>
          </a:xfrm>
        </p:spPr>
        <p:txBody>
          <a:bodyPr>
            <a:normAutofit/>
          </a:bodyPr>
          <a:lstStyle/>
          <a:p>
            <a:r>
              <a:rPr lang="en-US" sz="3600" dirty="0"/>
              <a:t>While the hope is to “catch it low” and redirect through play; we know this will not always occur.  Thus, here are some tools for responding in times of an escalation of emotional/behavioral needs.  </a:t>
            </a:r>
          </a:p>
          <a:p>
            <a:r>
              <a:rPr lang="en-US" sz="3600" dirty="0"/>
              <a:t>We will look at Levels of Response and the IDEAL Approach, which are recommended through Trust-Based Relational Intervention®.  </a:t>
            </a:r>
            <a:endParaRPr lang="en-US" sz="3200" dirty="0"/>
          </a:p>
        </p:txBody>
      </p:sp>
    </p:spTree>
    <p:extLst>
      <p:ext uri="{BB962C8B-B14F-4D97-AF65-F5344CB8AC3E}">
        <p14:creationId xmlns:p14="http://schemas.microsoft.com/office/powerpoint/2010/main" val="22825094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791" y="96877"/>
            <a:ext cx="11370833" cy="1325563"/>
          </a:xfrm>
        </p:spPr>
        <p:txBody>
          <a:bodyPr>
            <a:normAutofit/>
          </a:bodyPr>
          <a:lstStyle/>
          <a:p>
            <a:r>
              <a:rPr lang="en-US" sz="4800" dirty="0">
                <a:solidFill>
                  <a:srgbClr val="54690E"/>
                </a:solidFill>
                <a:latin typeface="+mn-lt"/>
              </a:rPr>
              <a:t>Levels of Response</a:t>
            </a:r>
          </a:p>
        </p:txBody>
      </p:sp>
      <p:sp>
        <p:nvSpPr>
          <p:cNvPr id="3" name="Content Placeholder 2"/>
          <p:cNvSpPr>
            <a:spLocks noGrp="1"/>
          </p:cNvSpPr>
          <p:nvPr>
            <p:ph sz="half" idx="1"/>
          </p:nvPr>
        </p:nvSpPr>
        <p:spPr>
          <a:xfrm>
            <a:off x="333487" y="1312432"/>
            <a:ext cx="11650532" cy="4797911"/>
          </a:xfrm>
        </p:spPr>
        <p:txBody>
          <a:bodyPr>
            <a:normAutofit fontScale="70000" lnSpcReduction="20000"/>
          </a:bodyPr>
          <a:lstStyle/>
          <a:p>
            <a:r>
              <a:rPr lang="en-US" sz="3600" dirty="0"/>
              <a:t>Level One:  </a:t>
            </a:r>
            <a:r>
              <a:rPr lang="en-US" sz="3600" i="1" dirty="0">
                <a:solidFill>
                  <a:srgbClr val="FF0000"/>
                </a:solidFill>
              </a:rPr>
              <a:t>Playful Engagement</a:t>
            </a:r>
          </a:p>
          <a:p>
            <a:pPr lvl="1"/>
            <a:r>
              <a:rPr lang="en-US" sz="3200" dirty="0"/>
              <a:t>Respond to a challenging behavior playfully, redirecting and maintaining connection.  </a:t>
            </a:r>
          </a:p>
          <a:p>
            <a:r>
              <a:rPr lang="en-US" sz="3600" dirty="0"/>
              <a:t>Level Two: </a:t>
            </a:r>
            <a:r>
              <a:rPr lang="en-US" sz="3600" i="1" dirty="0">
                <a:solidFill>
                  <a:srgbClr val="FF0000"/>
                </a:solidFill>
              </a:rPr>
              <a:t>Structured Engagement </a:t>
            </a:r>
          </a:p>
          <a:p>
            <a:pPr lvl="1"/>
            <a:r>
              <a:rPr lang="en-US" sz="3200" dirty="0"/>
              <a:t>If level 1 doesn’t work, you may need to be more structured.  Often this is by providing choices to the child.  </a:t>
            </a:r>
          </a:p>
          <a:p>
            <a:r>
              <a:rPr lang="en-US" sz="3600" dirty="0"/>
              <a:t>Level Three: </a:t>
            </a:r>
            <a:r>
              <a:rPr lang="en-US" sz="3600" i="1" dirty="0">
                <a:solidFill>
                  <a:srgbClr val="FF0000"/>
                </a:solidFill>
              </a:rPr>
              <a:t>Calming Engagement </a:t>
            </a:r>
          </a:p>
          <a:p>
            <a:pPr lvl="1"/>
            <a:r>
              <a:rPr lang="en-US" sz="3200" dirty="0"/>
              <a:t>If challenging behavior persists and escalates, focus on de-escalation through calming is vital.  This could be recommending a break/quiet time, time-in, deep breathing, etc. </a:t>
            </a:r>
          </a:p>
          <a:p>
            <a:r>
              <a:rPr lang="en-US" sz="3600" dirty="0"/>
              <a:t>Level Four: </a:t>
            </a:r>
            <a:r>
              <a:rPr lang="en-US" sz="3600" i="1" dirty="0">
                <a:solidFill>
                  <a:srgbClr val="FF0000"/>
                </a:solidFill>
              </a:rPr>
              <a:t>Protective Engagement </a:t>
            </a:r>
          </a:p>
          <a:p>
            <a:pPr lvl="1"/>
            <a:r>
              <a:rPr lang="en-US" sz="2800" dirty="0"/>
              <a:t>If the child is unable to de-escalate, their challenging behavior escalates to a level of self-harm or harm to others, the focus is on maintaining safety for everyone.  Stay calm </a:t>
            </a:r>
          </a:p>
          <a:p>
            <a:endParaRPr lang="en-US" sz="3200" b="1" dirty="0">
              <a:solidFill>
                <a:srgbClr val="FF0000"/>
              </a:solidFill>
            </a:endParaRPr>
          </a:p>
          <a:p>
            <a:pPr marL="0" indent="0" algn="ctr">
              <a:buNone/>
            </a:pPr>
            <a:r>
              <a:rPr lang="en-US" sz="4000" i="1" dirty="0">
                <a:solidFill>
                  <a:srgbClr val="FF0000"/>
                </a:solidFill>
              </a:rPr>
              <a:t> ALWAYS RETURN BACK TO LEVEL ONE, PLAYFUL ENGAGEMENT</a:t>
            </a:r>
          </a:p>
        </p:txBody>
      </p:sp>
    </p:spTree>
    <p:extLst>
      <p:ext uri="{BB962C8B-B14F-4D97-AF65-F5344CB8AC3E}">
        <p14:creationId xmlns:p14="http://schemas.microsoft.com/office/powerpoint/2010/main" val="41919761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8545B-86BF-415E-A970-CD3C88DE12CD}"/>
              </a:ext>
            </a:extLst>
          </p:cNvPr>
          <p:cNvSpPr>
            <a:spLocks noGrp="1"/>
          </p:cNvSpPr>
          <p:nvPr>
            <p:ph type="title"/>
          </p:nvPr>
        </p:nvSpPr>
        <p:spPr/>
        <p:txBody>
          <a:bodyPr/>
          <a:lstStyle/>
          <a:p>
            <a:r>
              <a:rPr lang="en-US" dirty="0"/>
              <a:t>TBRI Animate:  IDEAL</a:t>
            </a:r>
          </a:p>
        </p:txBody>
      </p:sp>
      <p:pic>
        <p:nvPicPr>
          <p:cNvPr id="4" name="Online Media 3" title="TBRI® Animate: The IDEAL Response©">
            <a:hlinkClick r:id="" action="ppaction://media"/>
            <a:extLst>
              <a:ext uri="{FF2B5EF4-FFF2-40B4-BE49-F238E27FC236}">
                <a16:creationId xmlns:a16="http://schemas.microsoft.com/office/drawing/2014/main" id="{ACB0CF9B-1AFF-4965-8E3F-2719B3BF66C7}"/>
              </a:ext>
            </a:extLst>
          </p:cNvPr>
          <p:cNvPicPr>
            <a:picLocks noGrp="1" noRot="1" noChangeAspect="1"/>
          </p:cNvPicPr>
          <p:nvPr>
            <p:ph idx="1"/>
            <a:videoFile r:link="rId1"/>
          </p:nvPr>
        </p:nvPicPr>
        <p:blipFill>
          <a:blip r:embed="rId3"/>
          <a:stretch>
            <a:fillRect/>
          </a:stretch>
        </p:blipFill>
        <p:spPr>
          <a:xfrm>
            <a:off x="2436813" y="1825625"/>
            <a:ext cx="7240587" cy="4090988"/>
          </a:xfrm>
          <a:prstGeom prst="rect">
            <a:avLst/>
          </a:prstGeom>
        </p:spPr>
      </p:pic>
    </p:spTree>
    <p:extLst>
      <p:ext uri="{BB962C8B-B14F-4D97-AF65-F5344CB8AC3E}">
        <p14:creationId xmlns:p14="http://schemas.microsoft.com/office/powerpoint/2010/main" val="4267467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791" y="96877"/>
            <a:ext cx="11370833" cy="1325563"/>
          </a:xfrm>
        </p:spPr>
        <p:txBody>
          <a:bodyPr>
            <a:normAutofit/>
          </a:bodyPr>
          <a:lstStyle/>
          <a:p>
            <a:r>
              <a:rPr lang="en-US" sz="4800" dirty="0">
                <a:solidFill>
                  <a:srgbClr val="54690E"/>
                </a:solidFill>
                <a:latin typeface="+mn-lt"/>
              </a:rPr>
              <a:t>IDEAL Response</a:t>
            </a:r>
          </a:p>
        </p:txBody>
      </p:sp>
      <p:sp>
        <p:nvSpPr>
          <p:cNvPr id="3" name="Content Placeholder 2"/>
          <p:cNvSpPr>
            <a:spLocks noGrp="1"/>
          </p:cNvSpPr>
          <p:nvPr>
            <p:ph sz="half" idx="1"/>
          </p:nvPr>
        </p:nvSpPr>
        <p:spPr>
          <a:xfrm>
            <a:off x="333487" y="1312433"/>
            <a:ext cx="11446137" cy="4625788"/>
          </a:xfrm>
        </p:spPr>
        <p:txBody>
          <a:bodyPr>
            <a:normAutofit fontScale="77500" lnSpcReduction="20000"/>
          </a:bodyPr>
          <a:lstStyle/>
          <a:p>
            <a:r>
              <a:rPr lang="en-US" sz="3600" dirty="0"/>
              <a:t>IDEAL is an acronym to remind caregivers of the five principles used to respond to youth. </a:t>
            </a:r>
          </a:p>
          <a:p>
            <a:r>
              <a:rPr lang="en-US" sz="3600" dirty="0"/>
              <a:t>I:  Respond </a:t>
            </a:r>
            <a:r>
              <a:rPr lang="en-US" sz="3600" i="1" dirty="0">
                <a:solidFill>
                  <a:srgbClr val="FF0000"/>
                </a:solidFill>
              </a:rPr>
              <a:t>IMMEDIATELY </a:t>
            </a:r>
          </a:p>
          <a:p>
            <a:r>
              <a:rPr lang="en-US" sz="3600" dirty="0"/>
              <a:t>D: Respond </a:t>
            </a:r>
            <a:r>
              <a:rPr lang="en-US" sz="3600" i="1" dirty="0">
                <a:solidFill>
                  <a:srgbClr val="FF0000"/>
                </a:solidFill>
              </a:rPr>
              <a:t>DIRECTLY</a:t>
            </a:r>
            <a:r>
              <a:rPr lang="en-US" sz="3600" i="1" dirty="0"/>
              <a:t> </a:t>
            </a:r>
            <a:r>
              <a:rPr lang="en-US" sz="3600" dirty="0"/>
              <a:t>through eye contact, undivided attention, and maintaining close proximity.  </a:t>
            </a:r>
          </a:p>
          <a:p>
            <a:r>
              <a:rPr lang="en-US" sz="3600" dirty="0"/>
              <a:t>E:  Respond </a:t>
            </a:r>
            <a:r>
              <a:rPr lang="en-US" sz="3600" i="1" dirty="0">
                <a:solidFill>
                  <a:srgbClr val="FF0000"/>
                </a:solidFill>
              </a:rPr>
              <a:t>EFFICIENTLY</a:t>
            </a:r>
            <a:r>
              <a:rPr lang="en-US" sz="3600" i="1" dirty="0"/>
              <a:t> </a:t>
            </a:r>
            <a:r>
              <a:rPr lang="en-US" sz="3600" dirty="0"/>
              <a:t>using the least amount of firmness, corrective effort, and verbal directive required to correct the behavior.  </a:t>
            </a:r>
          </a:p>
          <a:p>
            <a:r>
              <a:rPr lang="en-US" sz="3600" dirty="0"/>
              <a:t>A:  </a:t>
            </a:r>
            <a:r>
              <a:rPr lang="en-US" sz="3600" i="1" dirty="0">
                <a:solidFill>
                  <a:srgbClr val="FF0000"/>
                </a:solidFill>
              </a:rPr>
              <a:t>ACTION-BASED</a:t>
            </a:r>
            <a:r>
              <a:rPr lang="en-US" sz="3600" dirty="0"/>
              <a:t> response, giving them the opportunity for a re-do.  </a:t>
            </a:r>
          </a:p>
          <a:p>
            <a:r>
              <a:rPr lang="en-US" sz="3600" dirty="0"/>
              <a:t>L:  </a:t>
            </a:r>
            <a:r>
              <a:rPr lang="en-US" sz="3600" i="1" dirty="0">
                <a:solidFill>
                  <a:srgbClr val="FF0000"/>
                </a:solidFill>
              </a:rPr>
              <a:t>LEVEL</a:t>
            </a:r>
            <a:r>
              <a:rPr lang="en-US" sz="3600" i="1" dirty="0"/>
              <a:t> </a:t>
            </a:r>
            <a:r>
              <a:rPr lang="en-US" sz="3600" dirty="0"/>
              <a:t>the response at the behavior, not at the child.  Never reject the child, respond to the behavior.  </a:t>
            </a:r>
            <a:endParaRPr lang="en-US" sz="3200" dirty="0"/>
          </a:p>
        </p:txBody>
      </p:sp>
    </p:spTree>
    <p:extLst>
      <p:ext uri="{BB962C8B-B14F-4D97-AF65-F5344CB8AC3E}">
        <p14:creationId xmlns:p14="http://schemas.microsoft.com/office/powerpoint/2010/main" val="7540435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j3CFmT02SKs"/>
          <p:cNvPicPr>
            <a:picLocks noRot="1" noChangeAspect="1"/>
          </p:cNvPicPr>
          <p:nvPr>
            <a:videoFile r:link="rId1"/>
          </p:nvPr>
        </p:nvPicPr>
        <p:blipFill>
          <a:blip r:embed="rId3"/>
          <a:stretch>
            <a:fillRect/>
          </a:stretch>
        </p:blipFill>
        <p:spPr>
          <a:xfrm>
            <a:off x="516367" y="43030"/>
            <a:ext cx="10632144" cy="5980580"/>
          </a:xfrm>
          <a:prstGeom prst="rect">
            <a:avLst/>
          </a:prstGeom>
        </p:spPr>
      </p:pic>
    </p:spTree>
    <p:extLst>
      <p:ext uri="{BB962C8B-B14F-4D97-AF65-F5344CB8AC3E}">
        <p14:creationId xmlns:p14="http://schemas.microsoft.com/office/powerpoint/2010/main" val="13934749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198120" y="116931"/>
            <a:ext cx="11845834" cy="1325563"/>
          </a:xfrm>
        </p:spPr>
        <p:txBody>
          <a:bodyPr>
            <a:noAutofit/>
          </a:bodyPr>
          <a:lstStyle/>
          <a:p>
            <a:pPr eaLnBrk="1" hangingPunct="1"/>
            <a:r>
              <a:rPr lang="en-US" altLang="en-US" sz="4400" dirty="0">
                <a:solidFill>
                  <a:srgbClr val="4F6E18"/>
                </a:solidFill>
                <a:latin typeface="+mn-lt"/>
              </a:rPr>
              <a:t>Understanding Behavior from Trauma Lens</a:t>
            </a:r>
          </a:p>
        </p:txBody>
      </p:sp>
      <p:sp>
        <p:nvSpPr>
          <p:cNvPr id="14338" name="Rectangle 3"/>
          <p:cNvSpPr>
            <a:spLocks noGrp="1" noChangeArrowheads="1"/>
          </p:cNvSpPr>
          <p:nvPr>
            <p:ph idx="1"/>
          </p:nvPr>
        </p:nvSpPr>
        <p:spPr>
          <a:xfrm>
            <a:off x="198120" y="1442494"/>
            <a:ext cx="11845834" cy="4506361"/>
          </a:xfrm>
        </p:spPr>
        <p:txBody>
          <a:bodyPr>
            <a:normAutofit fontScale="70000" lnSpcReduction="20000"/>
          </a:bodyPr>
          <a:lstStyle/>
          <a:p>
            <a:pPr eaLnBrk="1" hangingPunct="1">
              <a:lnSpc>
                <a:spcPct val="100000"/>
              </a:lnSpc>
            </a:pPr>
            <a:r>
              <a:rPr lang="en-US" altLang="en-US" dirty="0">
                <a:solidFill>
                  <a:srgbClr val="003C6A"/>
                </a:solidFill>
                <a:latin typeface="Century Gothic" panose="020B0502020202020204" pitchFamily="34" charset="0"/>
              </a:rPr>
              <a:t>Traditional parenting techniques do not help a child learn to regulate through the parent-child relationship.  </a:t>
            </a:r>
          </a:p>
          <a:p>
            <a:pPr eaLnBrk="1" hangingPunct="1">
              <a:lnSpc>
                <a:spcPct val="100000"/>
              </a:lnSpc>
            </a:pPr>
            <a:endParaRPr lang="en-US" altLang="en-US" dirty="0">
              <a:solidFill>
                <a:srgbClr val="003C6A"/>
              </a:solidFill>
              <a:latin typeface="Century Gothic" panose="020B0502020202020204" pitchFamily="34" charset="0"/>
            </a:endParaRPr>
          </a:p>
          <a:p>
            <a:pPr eaLnBrk="1" hangingPunct="1">
              <a:lnSpc>
                <a:spcPct val="100000"/>
              </a:lnSpc>
            </a:pPr>
            <a:r>
              <a:rPr lang="en-US" altLang="en-US" dirty="0">
                <a:solidFill>
                  <a:srgbClr val="003C6A"/>
                </a:solidFill>
                <a:latin typeface="Century Gothic" panose="020B0502020202020204" pitchFamily="34" charset="0"/>
              </a:rPr>
              <a:t>Traditional parenting assumes that our children can take in, process and learn from complex information and complex relationships and to then make logical and rational decisions about what to do with the information.  </a:t>
            </a:r>
          </a:p>
          <a:p>
            <a:pPr lvl="1">
              <a:lnSpc>
                <a:spcPct val="100000"/>
              </a:lnSpc>
            </a:pPr>
            <a:r>
              <a:rPr lang="en-US" altLang="en-US" sz="2800" b="1" dirty="0">
                <a:solidFill>
                  <a:srgbClr val="54690E"/>
                </a:solidFill>
                <a:latin typeface="Century Gothic" panose="020B0502020202020204" pitchFamily="34" charset="0"/>
              </a:rPr>
              <a:t>A hi-jacked/Flipped Lid brain does not reason, it reacts! </a:t>
            </a:r>
          </a:p>
          <a:p>
            <a:pPr eaLnBrk="1" hangingPunct="1">
              <a:lnSpc>
                <a:spcPct val="100000"/>
              </a:lnSpc>
            </a:pPr>
            <a:endParaRPr lang="en-US" altLang="en-US" dirty="0">
              <a:solidFill>
                <a:srgbClr val="003C6A"/>
              </a:solidFill>
              <a:latin typeface="Century Gothic" panose="020B0502020202020204" pitchFamily="34" charset="0"/>
            </a:endParaRPr>
          </a:p>
          <a:p>
            <a:pPr eaLnBrk="1" hangingPunct="1">
              <a:lnSpc>
                <a:spcPct val="100000"/>
              </a:lnSpc>
            </a:pPr>
            <a:r>
              <a:rPr lang="en-US" altLang="en-US" dirty="0">
                <a:solidFill>
                  <a:srgbClr val="003C6A"/>
                </a:solidFill>
                <a:latin typeface="Century Gothic" panose="020B0502020202020204" pitchFamily="34" charset="0"/>
              </a:rPr>
              <a:t>Yet, many children in care have delayed brain development and are in a fight, flight, or freeze mode which inhibits their ability to make rational and logical decisions.  </a:t>
            </a:r>
          </a:p>
          <a:p>
            <a:pPr marL="0" indent="0" eaLnBrk="1" hangingPunct="1">
              <a:lnSpc>
                <a:spcPct val="100000"/>
              </a:lnSpc>
              <a:buNone/>
            </a:pPr>
            <a:endParaRPr lang="en-US" altLang="en-US" dirty="0">
              <a:solidFill>
                <a:srgbClr val="003C6A"/>
              </a:solidFill>
              <a:latin typeface="Century Gothic" panose="020B0502020202020204" pitchFamily="34" charset="0"/>
            </a:endParaRPr>
          </a:p>
          <a:p>
            <a:pPr eaLnBrk="1" hangingPunct="1">
              <a:lnSpc>
                <a:spcPct val="100000"/>
              </a:lnSpc>
            </a:pPr>
            <a:r>
              <a:rPr lang="en-US" altLang="en-US" dirty="0">
                <a:solidFill>
                  <a:srgbClr val="003C6A"/>
                </a:solidFill>
                <a:latin typeface="Century Gothic" panose="020B0502020202020204" pitchFamily="34" charset="0"/>
              </a:rPr>
              <a:t>When you “fight back” with a child who is “fighting” – you are proving to that child that he/she needs to fight.  Thus, it is important that you are regulated and not reactive to their “fighting” behaviors.  </a:t>
            </a:r>
          </a:p>
          <a:p>
            <a:pPr eaLnBrk="1" hangingPunct="1">
              <a:lnSpc>
                <a:spcPct val="80000"/>
              </a:lnSpc>
            </a:pPr>
            <a:endParaRPr lang="en-US" altLang="en-US" sz="1600" dirty="0">
              <a:solidFill>
                <a:srgbClr val="003C6A"/>
              </a:solidFill>
              <a:latin typeface="Times New Roman" panose="02020603050405020304" pitchFamily="18" charset="0"/>
            </a:endParaRPr>
          </a:p>
        </p:txBody>
      </p:sp>
    </p:spTree>
    <p:extLst>
      <p:ext uri="{BB962C8B-B14F-4D97-AF65-F5344CB8AC3E}">
        <p14:creationId xmlns:p14="http://schemas.microsoft.com/office/powerpoint/2010/main" val="3570139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1912" y="-73572"/>
            <a:ext cx="10969336" cy="1325563"/>
          </a:xfrm>
        </p:spPr>
        <p:txBody>
          <a:bodyPr>
            <a:noAutofit/>
          </a:bodyPr>
          <a:lstStyle/>
          <a:p>
            <a:r>
              <a:rPr lang="en-US" sz="5400" dirty="0">
                <a:solidFill>
                  <a:srgbClr val="4F6E18"/>
                </a:solidFill>
                <a:latin typeface="+mn-lt"/>
              </a:rPr>
              <a:t>Your viewpoint of the child </a:t>
            </a:r>
          </a:p>
        </p:txBody>
      </p:sp>
      <p:sp>
        <p:nvSpPr>
          <p:cNvPr id="3" name="Content Placeholder 2"/>
          <p:cNvSpPr>
            <a:spLocks noGrp="1"/>
          </p:cNvSpPr>
          <p:nvPr>
            <p:ph idx="1"/>
          </p:nvPr>
        </p:nvSpPr>
        <p:spPr>
          <a:xfrm>
            <a:off x="182879" y="1177159"/>
            <a:ext cx="11848011" cy="4834758"/>
          </a:xfrm>
        </p:spPr>
        <p:txBody>
          <a:bodyPr>
            <a:normAutofit fontScale="85000" lnSpcReduction="10000"/>
          </a:bodyPr>
          <a:lstStyle/>
          <a:p>
            <a:r>
              <a:rPr lang="en-US" dirty="0">
                <a:solidFill>
                  <a:srgbClr val="003C6A"/>
                </a:solidFill>
                <a:latin typeface="Century Gothic" panose="020B0502020202020204" pitchFamily="34" charset="0"/>
              </a:rPr>
              <a:t>What you learn in these classes regarding trauma and how behaviors you see are really a external display of a child’s internal fears is a key starting point in being a therapeutic parent.  </a:t>
            </a:r>
            <a:r>
              <a:rPr lang="en-US" i="1" dirty="0">
                <a:solidFill>
                  <a:srgbClr val="FF0000"/>
                </a:solidFill>
                <a:latin typeface="Century Gothic" panose="020B0502020202020204" pitchFamily="34" charset="0"/>
              </a:rPr>
              <a:t>If you do not believe what we are teaching, it will be difficult for you to embrace the ideas for parenting tips and tools we will discuss today.  </a:t>
            </a:r>
          </a:p>
          <a:p>
            <a:pPr marL="0" indent="0">
              <a:buNone/>
            </a:pPr>
            <a:endParaRPr lang="en-US" dirty="0">
              <a:solidFill>
                <a:srgbClr val="003C6A"/>
              </a:solidFill>
              <a:latin typeface="Century Gothic" panose="020B0502020202020204" pitchFamily="34" charset="0"/>
            </a:endParaRPr>
          </a:p>
          <a:p>
            <a:r>
              <a:rPr lang="en-US" dirty="0">
                <a:solidFill>
                  <a:srgbClr val="003C6A"/>
                </a:solidFill>
                <a:latin typeface="Century Gothic" panose="020B0502020202020204" pitchFamily="34" charset="0"/>
              </a:rPr>
              <a:t>You are basically going to be tasked with being an “investigator”.  You are going to look for trends and clues in behaviors that can identify possible triggers and attempt to find out the why of why the behavior is occurring.  </a:t>
            </a:r>
          </a:p>
          <a:p>
            <a:pPr marL="0" indent="0">
              <a:buNone/>
            </a:pPr>
            <a:endParaRPr lang="en-US" dirty="0">
              <a:solidFill>
                <a:srgbClr val="003C6A"/>
              </a:solidFill>
              <a:latin typeface="Century Gothic" panose="020B0502020202020204" pitchFamily="34" charset="0"/>
            </a:endParaRPr>
          </a:p>
          <a:p>
            <a:pPr>
              <a:lnSpc>
                <a:spcPct val="80000"/>
              </a:lnSpc>
            </a:pPr>
            <a:r>
              <a:rPr lang="en-US" altLang="en-US" dirty="0">
                <a:solidFill>
                  <a:srgbClr val="003C6A"/>
                </a:solidFill>
                <a:latin typeface="Century Gothic" panose="020B0502020202020204" pitchFamily="34" charset="0"/>
              </a:rPr>
              <a:t>You can be the </a:t>
            </a:r>
            <a:r>
              <a:rPr lang="en-US" altLang="en-US" i="1" dirty="0">
                <a:solidFill>
                  <a:srgbClr val="003C6A"/>
                </a:solidFill>
                <a:latin typeface="Century Gothic" panose="020B0502020202020204" pitchFamily="34" charset="0"/>
              </a:rPr>
              <a:t>central ingredient</a:t>
            </a:r>
            <a:r>
              <a:rPr lang="en-US" altLang="en-US" dirty="0">
                <a:solidFill>
                  <a:srgbClr val="003C6A"/>
                </a:solidFill>
                <a:latin typeface="Century Gothic" panose="020B0502020202020204" pitchFamily="34" charset="0"/>
              </a:rPr>
              <a:t> in the child’s recovery if you are willing to accept the challenge of parenting these special needs children.  </a:t>
            </a:r>
          </a:p>
          <a:p>
            <a:pPr>
              <a:lnSpc>
                <a:spcPct val="80000"/>
              </a:lnSpc>
            </a:pPr>
            <a:endParaRPr lang="en-US" altLang="en-US" i="1" dirty="0">
              <a:solidFill>
                <a:srgbClr val="003C6A"/>
              </a:solidFill>
              <a:latin typeface="Century Gothic" panose="020B0502020202020204" pitchFamily="34" charset="0"/>
            </a:endParaRPr>
          </a:p>
          <a:p>
            <a:pPr algn="ctr">
              <a:lnSpc>
                <a:spcPct val="80000"/>
              </a:lnSpc>
              <a:buNone/>
            </a:pPr>
            <a:r>
              <a:rPr lang="en-US" altLang="en-US" b="1" i="1" dirty="0">
                <a:solidFill>
                  <a:srgbClr val="003C6A"/>
                </a:solidFill>
                <a:latin typeface="Century Gothic" panose="020B0502020202020204" pitchFamily="34" charset="0"/>
              </a:rPr>
              <a:t>You hold the KEY to unlocking that child’s future!</a:t>
            </a:r>
          </a:p>
        </p:txBody>
      </p:sp>
    </p:spTree>
    <p:extLst>
      <p:ext uri="{BB962C8B-B14F-4D97-AF65-F5344CB8AC3E}">
        <p14:creationId xmlns:p14="http://schemas.microsoft.com/office/powerpoint/2010/main" val="27805719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690" y="132805"/>
            <a:ext cx="11937148" cy="1143000"/>
          </a:xfrm>
        </p:spPr>
        <p:txBody>
          <a:bodyPr>
            <a:noAutofit/>
          </a:bodyPr>
          <a:lstStyle/>
          <a:p>
            <a:r>
              <a:rPr lang="en-US" sz="3600" dirty="0">
                <a:solidFill>
                  <a:srgbClr val="4F6E18"/>
                </a:solidFill>
                <a:latin typeface="+mn-lt"/>
              </a:rPr>
              <a:t>Successful Therapeutic Parenting Begins with You!</a:t>
            </a:r>
          </a:p>
        </p:txBody>
      </p:sp>
      <p:sp>
        <p:nvSpPr>
          <p:cNvPr id="3" name="Content Placeholder 2"/>
          <p:cNvSpPr>
            <a:spLocks noGrp="1"/>
          </p:cNvSpPr>
          <p:nvPr>
            <p:ph idx="1"/>
          </p:nvPr>
        </p:nvSpPr>
        <p:spPr>
          <a:xfrm>
            <a:off x="143690" y="1275806"/>
            <a:ext cx="11834949" cy="4759234"/>
          </a:xfrm>
        </p:spPr>
        <p:txBody>
          <a:bodyPr>
            <a:noAutofit/>
          </a:bodyPr>
          <a:lstStyle/>
          <a:p>
            <a:r>
              <a:rPr lang="en-US" dirty="0">
                <a:solidFill>
                  <a:srgbClr val="003C6A"/>
                </a:solidFill>
                <a:latin typeface="Century Gothic" panose="020B0502020202020204" pitchFamily="34" charset="0"/>
              </a:rPr>
              <a:t>The best way to impact your child is through experiences and parental presence.  Yet, first the parent must first make sense of their own life!</a:t>
            </a:r>
          </a:p>
          <a:p>
            <a:pPr marL="0" indent="0">
              <a:buNone/>
            </a:pPr>
            <a:endParaRPr lang="en-US" dirty="0">
              <a:solidFill>
                <a:srgbClr val="003C6A"/>
              </a:solidFill>
              <a:latin typeface="Century Gothic" panose="020B0502020202020204" pitchFamily="34" charset="0"/>
            </a:endParaRPr>
          </a:p>
          <a:p>
            <a:r>
              <a:rPr lang="en-US" dirty="0">
                <a:solidFill>
                  <a:srgbClr val="003C6A"/>
                </a:solidFill>
                <a:latin typeface="Century Gothic" panose="020B0502020202020204" pitchFamily="34" charset="0"/>
              </a:rPr>
              <a:t>Support System! </a:t>
            </a:r>
            <a:endParaRPr lang="en-US" altLang="en-US" b="1" i="1" dirty="0">
              <a:solidFill>
                <a:srgbClr val="003C6A"/>
              </a:solidFill>
              <a:latin typeface="Century Gothic" panose="020B0502020202020204" pitchFamily="34" charset="0"/>
            </a:endParaRPr>
          </a:p>
          <a:p>
            <a:pPr algn="ctr">
              <a:lnSpc>
                <a:spcPct val="80000"/>
              </a:lnSpc>
              <a:buNone/>
            </a:pPr>
            <a:r>
              <a:rPr lang="en-US" altLang="en-US" b="1" i="1" dirty="0">
                <a:solidFill>
                  <a:srgbClr val="003C6A"/>
                </a:solidFill>
                <a:latin typeface="Century Gothic" panose="020B0502020202020204" pitchFamily="34" charset="0"/>
              </a:rPr>
              <a:t>“Study after study shows that having a good support network constitutes the single most powerful protection against becoming traumatized”.  </a:t>
            </a:r>
            <a:r>
              <a:rPr lang="en-US" sz="1400" i="1" dirty="0">
                <a:solidFill>
                  <a:srgbClr val="003C6A"/>
                </a:solidFill>
                <a:latin typeface="Century Gothic" panose="020B0502020202020204" pitchFamily="34" charset="0"/>
              </a:rPr>
              <a:t>The Body Keeps the Score, Bessel Van Der </a:t>
            </a:r>
            <a:r>
              <a:rPr lang="en-US" sz="1400" i="1" dirty="0" err="1">
                <a:solidFill>
                  <a:srgbClr val="003C6A"/>
                </a:solidFill>
                <a:latin typeface="Century Gothic" panose="020B0502020202020204" pitchFamily="34" charset="0"/>
              </a:rPr>
              <a:t>Kolk</a:t>
            </a:r>
            <a:endParaRPr lang="en-US" sz="1400" i="1" dirty="0">
              <a:solidFill>
                <a:srgbClr val="003C6A"/>
              </a:solidFill>
              <a:latin typeface="Century Gothic" panose="020B0502020202020204" pitchFamily="34" charset="0"/>
            </a:endParaRPr>
          </a:p>
          <a:p>
            <a:pPr lvl="1"/>
            <a:endParaRPr lang="en-US" sz="2800" dirty="0">
              <a:solidFill>
                <a:srgbClr val="003C6A"/>
              </a:solidFill>
              <a:latin typeface="Century Gothic" panose="020B0502020202020204" pitchFamily="34" charset="0"/>
            </a:endParaRPr>
          </a:p>
          <a:p>
            <a:pPr marL="0" indent="0" algn="ctr">
              <a:buNone/>
            </a:pPr>
            <a:r>
              <a:rPr lang="en-US" i="1" dirty="0">
                <a:solidFill>
                  <a:srgbClr val="FF0000"/>
                </a:solidFill>
                <a:latin typeface="Century Gothic" panose="020B0502020202020204" pitchFamily="34" charset="0"/>
              </a:rPr>
              <a:t>Yet, you can be the best parent and still have a child with challenges. </a:t>
            </a:r>
          </a:p>
        </p:txBody>
      </p:sp>
    </p:spTree>
    <p:extLst>
      <p:ext uri="{BB962C8B-B14F-4D97-AF65-F5344CB8AC3E}">
        <p14:creationId xmlns:p14="http://schemas.microsoft.com/office/powerpoint/2010/main" val="2079390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Correcting Principles</a:t>
            </a:r>
          </a:p>
        </p:txBody>
      </p:sp>
      <p:sp>
        <p:nvSpPr>
          <p:cNvPr id="3" name="Text Placeholder 2"/>
          <p:cNvSpPr>
            <a:spLocks noGrp="1"/>
          </p:cNvSpPr>
          <p:nvPr>
            <p:ph type="body" idx="1"/>
          </p:nvPr>
        </p:nvSpPr>
        <p:spPr/>
        <p:txBody>
          <a:bodyPr/>
          <a:lstStyle/>
          <a:p>
            <a:r>
              <a:rPr lang="en-US" dirty="0"/>
              <a:t>The Balance between Structure &amp; Nurture</a:t>
            </a:r>
          </a:p>
        </p:txBody>
      </p:sp>
    </p:spTree>
    <p:extLst>
      <p:ext uri="{BB962C8B-B14F-4D97-AF65-F5344CB8AC3E}">
        <p14:creationId xmlns:p14="http://schemas.microsoft.com/office/powerpoint/2010/main" val="17110171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931" y="129994"/>
            <a:ext cx="10515600" cy="1325563"/>
          </a:xfrm>
        </p:spPr>
        <p:txBody>
          <a:bodyPr>
            <a:noAutofit/>
          </a:bodyPr>
          <a:lstStyle/>
          <a:p>
            <a:r>
              <a:rPr lang="en-US" sz="6000" dirty="0">
                <a:solidFill>
                  <a:srgbClr val="4F6E18"/>
                </a:solidFill>
                <a:latin typeface="+mn-lt"/>
              </a:rPr>
              <a:t>Questions?  </a:t>
            </a:r>
          </a:p>
        </p:txBody>
      </p:sp>
      <p:sp>
        <p:nvSpPr>
          <p:cNvPr id="3" name="Content Placeholder 2"/>
          <p:cNvSpPr>
            <a:spLocks noGrp="1"/>
          </p:cNvSpPr>
          <p:nvPr>
            <p:ph idx="1"/>
          </p:nvPr>
        </p:nvSpPr>
        <p:spPr>
          <a:xfrm>
            <a:off x="158931" y="1226373"/>
            <a:ext cx="11871959" cy="5435684"/>
          </a:xfrm>
        </p:spPr>
        <p:txBody>
          <a:bodyPr>
            <a:normAutofit/>
          </a:bodyPr>
          <a:lstStyle/>
          <a:p>
            <a:r>
              <a:rPr lang="en-US" sz="2100" dirty="0">
                <a:solidFill>
                  <a:srgbClr val="003C6A"/>
                </a:solidFill>
                <a:latin typeface="Century Gothic" panose="020B0502020202020204" pitchFamily="34" charset="0"/>
              </a:rPr>
              <a:t>Homework:  </a:t>
            </a:r>
          </a:p>
          <a:p>
            <a:pPr lvl="1"/>
            <a:r>
              <a:rPr lang="en-US" sz="2100" dirty="0">
                <a:solidFill>
                  <a:srgbClr val="003C6A"/>
                </a:solidFill>
                <a:latin typeface="Century Gothic" panose="020B0502020202020204" pitchFamily="34" charset="0"/>
              </a:rPr>
              <a:t>Support System </a:t>
            </a:r>
          </a:p>
          <a:p>
            <a:pPr lvl="1"/>
            <a:r>
              <a:rPr lang="en-US" sz="2100" dirty="0">
                <a:solidFill>
                  <a:srgbClr val="003C6A"/>
                </a:solidFill>
                <a:latin typeface="Century Gothic" panose="020B0502020202020204" pitchFamily="34" charset="0"/>
              </a:rPr>
              <a:t>“On Love” article &amp; questions </a:t>
            </a:r>
          </a:p>
          <a:p>
            <a:pPr lvl="1"/>
            <a:r>
              <a:rPr lang="en-US" sz="2100" dirty="0">
                <a:solidFill>
                  <a:srgbClr val="003C6A"/>
                </a:solidFill>
                <a:latin typeface="Century Gothic" panose="020B0502020202020204" pitchFamily="34" charset="0"/>
              </a:rPr>
              <a:t>Where do you Land? </a:t>
            </a:r>
          </a:p>
          <a:p>
            <a:pPr lvl="1"/>
            <a:r>
              <a:rPr lang="en-US" sz="2100" dirty="0">
                <a:solidFill>
                  <a:srgbClr val="003C6A"/>
                </a:solidFill>
                <a:latin typeface="Century Gothic" panose="020B0502020202020204" pitchFamily="34" charset="0"/>
              </a:rPr>
              <a:t>Characteristics Preferences Checklist </a:t>
            </a:r>
            <a:r>
              <a:rPr lang="en-US" sz="2100" i="1" dirty="0">
                <a:solidFill>
                  <a:srgbClr val="FF0000"/>
                </a:solidFill>
                <a:latin typeface="Century Gothic" panose="020B0502020202020204" pitchFamily="34" charset="0"/>
              </a:rPr>
              <a:t>(*Only for unmatched families) </a:t>
            </a:r>
          </a:p>
          <a:p>
            <a:r>
              <a:rPr lang="en-US" sz="2100" dirty="0">
                <a:solidFill>
                  <a:srgbClr val="003C6A"/>
                </a:solidFill>
                <a:latin typeface="Century Gothic" panose="020B0502020202020204" pitchFamily="34" charset="0"/>
              </a:rPr>
              <a:t>Handouts: </a:t>
            </a:r>
          </a:p>
          <a:p>
            <a:pPr lvl="1"/>
            <a:r>
              <a:rPr lang="en-US" sz="2100" dirty="0">
                <a:solidFill>
                  <a:srgbClr val="003C6A"/>
                </a:solidFill>
                <a:latin typeface="Century Gothic" panose="020B0502020202020204" pitchFamily="34" charset="0"/>
              </a:rPr>
              <a:t>The IDEAL Response©</a:t>
            </a:r>
          </a:p>
          <a:p>
            <a:pPr lvl="1"/>
            <a:r>
              <a:rPr lang="en-US" sz="2100" dirty="0">
                <a:solidFill>
                  <a:srgbClr val="003C6A"/>
                </a:solidFill>
                <a:latin typeface="Century Gothic" panose="020B0502020202020204" pitchFamily="34" charset="0"/>
              </a:rPr>
              <a:t>Levels of Response™</a:t>
            </a:r>
          </a:p>
          <a:p>
            <a:pPr lvl="1"/>
            <a:r>
              <a:rPr lang="en-US" sz="2100" dirty="0">
                <a:solidFill>
                  <a:srgbClr val="003C6A"/>
                </a:solidFill>
                <a:latin typeface="Century Gothic" panose="020B0502020202020204" pitchFamily="34" charset="0"/>
              </a:rPr>
              <a:t>Trust-Based Relational Intervention®: Life Value Terms </a:t>
            </a:r>
          </a:p>
          <a:p>
            <a:pPr lvl="1"/>
            <a:r>
              <a:rPr lang="en-US" sz="2100" dirty="0">
                <a:solidFill>
                  <a:srgbClr val="003C6A"/>
                </a:solidFill>
                <a:latin typeface="Century Gothic" panose="020B0502020202020204" pitchFamily="34" charset="0"/>
              </a:rPr>
              <a:t>Trust-Based Relational Intervention (TBRI): A Systemic Approach to Complex Developmental Trauma </a:t>
            </a:r>
          </a:p>
          <a:p>
            <a:pPr lvl="1"/>
            <a:r>
              <a:rPr lang="en-US" sz="2100" dirty="0">
                <a:solidFill>
                  <a:srgbClr val="003C6A"/>
                </a:solidFill>
                <a:latin typeface="Century Gothic" panose="020B0502020202020204" pitchFamily="34" charset="0"/>
              </a:rPr>
              <a:t>Step Up for Students Flyer</a:t>
            </a:r>
          </a:p>
          <a:p>
            <a:r>
              <a:rPr lang="en-US" sz="2100" dirty="0">
                <a:solidFill>
                  <a:srgbClr val="003C6A"/>
                </a:solidFill>
                <a:latin typeface="Century Gothic" panose="020B0502020202020204" pitchFamily="34" charset="0"/>
              </a:rPr>
              <a:t>Next Week: Sexual Safety, benefits of Adoption, and discussion of the adoption process</a:t>
            </a:r>
          </a:p>
        </p:txBody>
      </p:sp>
    </p:spTree>
    <p:extLst>
      <p:ext uri="{BB962C8B-B14F-4D97-AF65-F5344CB8AC3E}">
        <p14:creationId xmlns:p14="http://schemas.microsoft.com/office/powerpoint/2010/main" val="5118009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Thank you!!!</a:t>
            </a:r>
          </a:p>
        </p:txBody>
      </p:sp>
      <p:sp>
        <p:nvSpPr>
          <p:cNvPr id="3" name="Content Placeholder 2"/>
          <p:cNvSpPr>
            <a:spLocks noGrp="1"/>
          </p:cNvSpPr>
          <p:nvPr>
            <p:ph idx="1"/>
          </p:nvPr>
        </p:nvSpPr>
        <p:spPr/>
        <p:txBody>
          <a:bodyPr/>
          <a:lstStyle/>
          <a:p>
            <a:r>
              <a:rPr lang="en-US" dirty="0"/>
              <a:t>Certificates: You will receive your certificate by email once all homework has been submitted.  </a:t>
            </a:r>
          </a:p>
          <a:p>
            <a:endParaRPr lang="en-US" dirty="0"/>
          </a:p>
          <a:p>
            <a:r>
              <a:rPr lang="en-US" dirty="0">
                <a:solidFill>
                  <a:srgbClr val="003C6A"/>
                </a:solidFill>
              </a:rPr>
              <a:t>Class Report Cards: You will received an email with a 5 minute Survey Monkey link as to the class. Please complete ASAP. Your input is helpful. (Note: Please note if you are assigned to a CMO, the home study will be discussed by your CMO)</a:t>
            </a:r>
          </a:p>
        </p:txBody>
      </p:sp>
    </p:spTree>
    <p:extLst>
      <p:ext uri="{BB962C8B-B14F-4D97-AF65-F5344CB8AC3E}">
        <p14:creationId xmlns:p14="http://schemas.microsoft.com/office/powerpoint/2010/main" val="1573098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6000" dirty="0">
                <a:solidFill>
                  <a:srgbClr val="54690E"/>
                </a:solidFill>
                <a:latin typeface="+mn-lt"/>
              </a:rPr>
              <a:t>Correcting Principles </a:t>
            </a:r>
          </a:p>
        </p:txBody>
      </p:sp>
      <p:sp>
        <p:nvSpPr>
          <p:cNvPr id="5" name="Content Placeholder 4"/>
          <p:cNvSpPr>
            <a:spLocks noGrp="1"/>
          </p:cNvSpPr>
          <p:nvPr>
            <p:ph idx="1"/>
          </p:nvPr>
        </p:nvSpPr>
        <p:spPr>
          <a:xfrm>
            <a:off x="247425" y="1495312"/>
            <a:ext cx="11618259" cy="4658061"/>
          </a:xfrm>
        </p:spPr>
        <p:txBody>
          <a:bodyPr>
            <a:normAutofit/>
          </a:bodyPr>
          <a:lstStyle/>
          <a:p>
            <a:r>
              <a:rPr lang="en-US" dirty="0"/>
              <a:t>What is important to remember is that the underlying goal of correction should always be to </a:t>
            </a:r>
            <a:r>
              <a:rPr lang="en-US" b="1" i="1" dirty="0">
                <a:solidFill>
                  <a:srgbClr val="7030A0"/>
                </a:solidFill>
              </a:rPr>
              <a:t>improve the connection </a:t>
            </a:r>
            <a:r>
              <a:rPr lang="en-US" dirty="0"/>
              <a:t>between the parent and the child through ways we help a child feel safe as we guide them.  However, the explicit goal of correcting principles is to </a:t>
            </a:r>
            <a:r>
              <a:rPr lang="en-US" b="1" i="1" dirty="0">
                <a:solidFill>
                  <a:srgbClr val="7030A0"/>
                </a:solidFill>
              </a:rPr>
              <a:t>teach, mentor, coach, and correct</a:t>
            </a:r>
            <a:r>
              <a:rPr lang="en-US" b="1" dirty="0">
                <a:solidFill>
                  <a:srgbClr val="7030A0"/>
                </a:solidFill>
              </a:rPr>
              <a:t>.  </a:t>
            </a:r>
          </a:p>
          <a:p>
            <a:r>
              <a:rPr lang="en-US" dirty="0"/>
              <a:t>When the goal is connection, everyone is on the same team.  When the goal is punishment, the caregivers and children become adversaries. </a:t>
            </a:r>
          </a:p>
          <a:p>
            <a:r>
              <a:rPr lang="en-US" dirty="0"/>
              <a:t>We must remember that kids are doing the best they can in the moment with the tools they have available to them.   </a:t>
            </a:r>
          </a:p>
        </p:txBody>
      </p:sp>
    </p:spTree>
    <p:extLst>
      <p:ext uri="{BB962C8B-B14F-4D97-AF65-F5344CB8AC3E}">
        <p14:creationId xmlns:p14="http://schemas.microsoft.com/office/powerpoint/2010/main" val="245620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791" y="96877"/>
            <a:ext cx="11370833" cy="1325563"/>
          </a:xfrm>
        </p:spPr>
        <p:txBody>
          <a:bodyPr>
            <a:normAutofit/>
          </a:bodyPr>
          <a:lstStyle/>
          <a:p>
            <a:r>
              <a:rPr lang="en-US" sz="4800" dirty="0">
                <a:solidFill>
                  <a:srgbClr val="54690E"/>
                </a:solidFill>
                <a:latin typeface="+mn-lt"/>
              </a:rPr>
              <a:t>Setting the Bar</a:t>
            </a:r>
          </a:p>
        </p:txBody>
      </p:sp>
      <p:sp>
        <p:nvSpPr>
          <p:cNvPr id="3" name="Content Placeholder 2"/>
          <p:cNvSpPr>
            <a:spLocks noGrp="1"/>
          </p:cNvSpPr>
          <p:nvPr>
            <p:ph sz="half" idx="1"/>
          </p:nvPr>
        </p:nvSpPr>
        <p:spPr>
          <a:xfrm>
            <a:off x="333487" y="1312433"/>
            <a:ext cx="11446137" cy="4326043"/>
          </a:xfrm>
        </p:spPr>
        <p:txBody>
          <a:bodyPr>
            <a:normAutofit/>
          </a:bodyPr>
          <a:lstStyle/>
          <a:p>
            <a:r>
              <a:rPr lang="en-US" sz="3600" dirty="0"/>
              <a:t>We must set the bar to a place where we know the child can achieve, and then slowly raise the bar over time.  </a:t>
            </a:r>
          </a:p>
          <a:p>
            <a:pPr marL="0" indent="0">
              <a:buNone/>
            </a:pPr>
            <a:endParaRPr lang="en-US" sz="3600" dirty="0"/>
          </a:p>
          <a:p>
            <a:r>
              <a:rPr lang="en-US" sz="3600" dirty="0"/>
              <a:t>What things do you think we need to consider when setting the bar? </a:t>
            </a:r>
          </a:p>
        </p:txBody>
      </p:sp>
    </p:spTree>
    <p:extLst>
      <p:ext uri="{BB962C8B-B14F-4D97-AF65-F5344CB8AC3E}">
        <p14:creationId xmlns:p14="http://schemas.microsoft.com/office/powerpoint/2010/main" val="3135246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791" y="96877"/>
            <a:ext cx="11370833" cy="1325563"/>
          </a:xfrm>
        </p:spPr>
        <p:txBody>
          <a:bodyPr>
            <a:normAutofit/>
          </a:bodyPr>
          <a:lstStyle/>
          <a:p>
            <a:r>
              <a:rPr lang="en-US" sz="4800" dirty="0">
                <a:solidFill>
                  <a:srgbClr val="54690E"/>
                </a:solidFill>
                <a:latin typeface="+mn-lt"/>
              </a:rPr>
              <a:t>Goals of Correction </a:t>
            </a:r>
          </a:p>
        </p:txBody>
      </p:sp>
      <p:sp>
        <p:nvSpPr>
          <p:cNvPr id="3" name="Content Placeholder 2"/>
          <p:cNvSpPr>
            <a:spLocks noGrp="1"/>
          </p:cNvSpPr>
          <p:nvPr>
            <p:ph sz="half" idx="1"/>
          </p:nvPr>
        </p:nvSpPr>
        <p:spPr>
          <a:xfrm>
            <a:off x="333487" y="1312432"/>
            <a:ext cx="11446137" cy="4668819"/>
          </a:xfrm>
        </p:spPr>
        <p:txBody>
          <a:bodyPr>
            <a:normAutofit fontScale="92500" lnSpcReduction="20000"/>
          </a:bodyPr>
          <a:lstStyle/>
          <a:p>
            <a:r>
              <a:rPr lang="en-US" sz="3500" dirty="0"/>
              <a:t>Of course, we want to change behavior.  However, our goal should also be to maintain connection and felt safety.  We also want to both the adult and the child to feel content.  </a:t>
            </a:r>
          </a:p>
          <a:p>
            <a:endParaRPr lang="en-US" sz="3500" dirty="0"/>
          </a:p>
          <a:p>
            <a:r>
              <a:rPr lang="en-US" sz="3500" dirty="0"/>
              <a:t>Remember, our kids do not always feel safe even if they are physically safe. To feel safe, a child feels…. </a:t>
            </a:r>
          </a:p>
          <a:p>
            <a:pPr lvl="1"/>
            <a:r>
              <a:rPr lang="en-US" sz="3500" i="1" dirty="0">
                <a:solidFill>
                  <a:srgbClr val="54690E"/>
                </a:solidFill>
              </a:rPr>
              <a:t>CONNECTED </a:t>
            </a:r>
          </a:p>
          <a:p>
            <a:pPr lvl="1"/>
            <a:r>
              <a:rPr lang="en-US" sz="3500" i="1" dirty="0">
                <a:solidFill>
                  <a:srgbClr val="54690E"/>
                </a:solidFill>
              </a:rPr>
              <a:t>LIKE THEY BELONG</a:t>
            </a:r>
          </a:p>
          <a:p>
            <a:pPr lvl="1"/>
            <a:r>
              <a:rPr lang="en-US" sz="3500" i="1" dirty="0">
                <a:solidFill>
                  <a:srgbClr val="54690E"/>
                </a:solidFill>
              </a:rPr>
              <a:t>THAT THEY CAN BE THEMSELVES </a:t>
            </a:r>
          </a:p>
          <a:p>
            <a:pPr lvl="1"/>
            <a:r>
              <a:rPr lang="en-US" sz="3500" i="1" dirty="0">
                <a:solidFill>
                  <a:srgbClr val="54690E"/>
                </a:solidFill>
              </a:rPr>
              <a:t>*SEEN*HEARD*VALUED*</a:t>
            </a:r>
          </a:p>
          <a:p>
            <a:endParaRPr lang="en-US" sz="3600" dirty="0"/>
          </a:p>
        </p:txBody>
      </p:sp>
    </p:spTree>
    <p:extLst>
      <p:ext uri="{BB962C8B-B14F-4D97-AF65-F5344CB8AC3E}">
        <p14:creationId xmlns:p14="http://schemas.microsoft.com/office/powerpoint/2010/main" val="535267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791" y="96877"/>
            <a:ext cx="11370833" cy="1325563"/>
          </a:xfrm>
        </p:spPr>
        <p:txBody>
          <a:bodyPr>
            <a:normAutofit/>
          </a:bodyPr>
          <a:lstStyle/>
          <a:p>
            <a:r>
              <a:rPr lang="en-US" sz="4800" dirty="0">
                <a:solidFill>
                  <a:srgbClr val="54690E"/>
                </a:solidFill>
                <a:latin typeface="+mn-lt"/>
              </a:rPr>
              <a:t>“Catch it Low”</a:t>
            </a:r>
          </a:p>
        </p:txBody>
      </p:sp>
      <p:sp>
        <p:nvSpPr>
          <p:cNvPr id="3" name="Content Placeholder 2"/>
          <p:cNvSpPr>
            <a:spLocks noGrp="1"/>
          </p:cNvSpPr>
          <p:nvPr>
            <p:ph sz="half" idx="1"/>
          </p:nvPr>
        </p:nvSpPr>
        <p:spPr>
          <a:xfrm>
            <a:off x="333487" y="1312433"/>
            <a:ext cx="11650532" cy="4625788"/>
          </a:xfrm>
        </p:spPr>
        <p:txBody>
          <a:bodyPr>
            <a:normAutofit fontScale="85000" lnSpcReduction="20000"/>
          </a:bodyPr>
          <a:lstStyle/>
          <a:p>
            <a:r>
              <a:rPr lang="en-US" sz="3600" dirty="0"/>
              <a:t>As you get to know your child, ensure you are observant of the things that calm and stress your child.  Look for small warning signals indicating that they are beginning to stress.  </a:t>
            </a:r>
          </a:p>
          <a:p>
            <a:pPr lvl="1"/>
            <a:r>
              <a:rPr lang="en-US" sz="3200" dirty="0"/>
              <a:t>Remember they are “simmering” and their “boiling” point does not take long.  </a:t>
            </a:r>
          </a:p>
          <a:p>
            <a:pPr marL="0" indent="0">
              <a:buNone/>
            </a:pPr>
            <a:endParaRPr lang="en-US" sz="3600" dirty="0"/>
          </a:p>
          <a:p>
            <a:r>
              <a:rPr lang="en-US" sz="3600" dirty="0"/>
              <a:t>“Catch it” before it escalates! Use play to redirect and/or calming strategies that you know will help to calm your child. </a:t>
            </a:r>
          </a:p>
          <a:p>
            <a:endParaRPr lang="en-US" sz="3600" dirty="0"/>
          </a:p>
          <a:p>
            <a:r>
              <a:rPr lang="en-US" sz="3600" dirty="0"/>
              <a:t>Share Power and give your child voice to express themselves (or help them to express themselves)</a:t>
            </a:r>
          </a:p>
        </p:txBody>
      </p:sp>
    </p:spTree>
    <p:extLst>
      <p:ext uri="{BB962C8B-B14F-4D97-AF65-F5344CB8AC3E}">
        <p14:creationId xmlns:p14="http://schemas.microsoft.com/office/powerpoint/2010/main" val="1499528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AE54C-C274-4A94-9F02-3A5B003BF2F7}"/>
              </a:ext>
            </a:extLst>
          </p:cNvPr>
          <p:cNvSpPr>
            <a:spLocks noGrp="1"/>
          </p:cNvSpPr>
          <p:nvPr>
            <p:ph type="title"/>
          </p:nvPr>
        </p:nvSpPr>
        <p:spPr/>
        <p:txBody>
          <a:bodyPr/>
          <a:lstStyle/>
          <a:p>
            <a:r>
              <a:rPr lang="en-US" dirty="0"/>
              <a:t>Gift of Shared Power</a:t>
            </a:r>
          </a:p>
        </p:txBody>
      </p:sp>
      <p:pic>
        <p:nvPicPr>
          <p:cNvPr id="4" name="Online Media 3" title="The Insights and Gifts Series: Gift 3 - Give Your Child Shared Power">
            <a:hlinkClick r:id="" action="ppaction://media"/>
            <a:extLst>
              <a:ext uri="{FF2B5EF4-FFF2-40B4-BE49-F238E27FC236}">
                <a16:creationId xmlns:a16="http://schemas.microsoft.com/office/drawing/2014/main" id="{7B3A73B1-27F1-469C-B06A-9CA130A9FF1C}"/>
              </a:ext>
            </a:extLst>
          </p:cNvPr>
          <p:cNvPicPr>
            <a:picLocks noGrp="1" noRot="1" noChangeAspect="1"/>
          </p:cNvPicPr>
          <p:nvPr>
            <p:ph idx="1"/>
            <a:videoFile r:link="rId1"/>
          </p:nvPr>
        </p:nvPicPr>
        <p:blipFill>
          <a:blip r:embed="rId3"/>
          <a:stretch>
            <a:fillRect/>
          </a:stretch>
        </p:blipFill>
        <p:spPr>
          <a:xfrm>
            <a:off x="2436813" y="1825625"/>
            <a:ext cx="7240587" cy="4090988"/>
          </a:xfrm>
          <a:prstGeom prst="rect">
            <a:avLst/>
          </a:prstGeom>
        </p:spPr>
      </p:pic>
    </p:spTree>
    <p:extLst>
      <p:ext uri="{BB962C8B-B14F-4D97-AF65-F5344CB8AC3E}">
        <p14:creationId xmlns:p14="http://schemas.microsoft.com/office/powerpoint/2010/main" val="1346645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791" y="96877"/>
            <a:ext cx="11370833" cy="1325563"/>
          </a:xfrm>
        </p:spPr>
        <p:txBody>
          <a:bodyPr>
            <a:normAutofit fontScale="90000"/>
          </a:bodyPr>
          <a:lstStyle/>
          <a:p>
            <a:r>
              <a:rPr lang="en-US" sz="4800" dirty="0">
                <a:solidFill>
                  <a:srgbClr val="54690E"/>
                </a:solidFill>
                <a:latin typeface="+mn-lt"/>
              </a:rPr>
              <a:t>More "Catch it Low” Proactive Strategies</a:t>
            </a:r>
          </a:p>
        </p:txBody>
      </p:sp>
      <p:sp>
        <p:nvSpPr>
          <p:cNvPr id="3" name="Content Placeholder 2"/>
          <p:cNvSpPr>
            <a:spLocks noGrp="1"/>
          </p:cNvSpPr>
          <p:nvPr>
            <p:ph sz="half" idx="1"/>
          </p:nvPr>
        </p:nvSpPr>
        <p:spPr>
          <a:xfrm>
            <a:off x="333487" y="1312433"/>
            <a:ext cx="11650532" cy="4625788"/>
          </a:xfrm>
        </p:spPr>
        <p:txBody>
          <a:bodyPr>
            <a:normAutofit/>
          </a:bodyPr>
          <a:lstStyle/>
          <a:p>
            <a:r>
              <a:rPr lang="en-US" sz="3600" dirty="0"/>
              <a:t>Use play as a way to teach.  Role play to teach life value terms/skills.  Allowing the child to play out scripts of what not to do and what to do. </a:t>
            </a:r>
          </a:p>
          <a:p>
            <a:pPr lvl="1"/>
            <a:r>
              <a:rPr lang="en-US" sz="3200" dirty="0"/>
              <a:t>The whole family should participate</a:t>
            </a:r>
          </a:p>
          <a:p>
            <a:pPr lvl="1"/>
            <a:r>
              <a:rPr lang="en-US" sz="3200" dirty="0"/>
              <a:t>Life value terms could include: respect, use your words, gentle &amp; kind, accepting consequences &amp; no, asking permission, etc.  </a:t>
            </a:r>
          </a:p>
          <a:p>
            <a:pPr lvl="1"/>
            <a:r>
              <a:rPr lang="en-US" sz="3200" dirty="0"/>
              <a:t>Incorporate practice of choices, compromises, and re-do’s </a:t>
            </a:r>
          </a:p>
        </p:txBody>
      </p:sp>
    </p:spTree>
    <p:extLst>
      <p:ext uri="{BB962C8B-B14F-4D97-AF65-F5344CB8AC3E}">
        <p14:creationId xmlns:p14="http://schemas.microsoft.com/office/powerpoint/2010/main" val="3730141239"/>
      </p:ext>
    </p:extLst>
  </p:cSld>
  <p:clrMapOvr>
    <a:masterClrMapping/>
  </p:clrMapOvr>
</p:sld>
</file>

<file path=ppt/theme/theme1.xml><?xml version="1.0" encoding="utf-8"?>
<a:theme xmlns:a="http://schemas.openxmlformats.org/drawingml/2006/main" name="Office Theme">
  <a:themeElements>
    <a:clrScheme name="Custom 2">
      <a:dk1>
        <a:srgbClr val="00548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2">
      <a:majorFont>
        <a:latin typeface="SUNN"/>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FCPowerPoint.potx" id="{6AD6E127-2FB8-4C18-95D5-89A3488C3E62}" vid="{74171290-CD93-4C1A-91F0-AD5F58DE10D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bfe3f989-929c-4d08-8dd5-10d0674fe762">
      <Terms xmlns="http://schemas.microsoft.com/office/infopath/2007/PartnerControls"/>
    </lcf76f155ced4ddcb4097134ff3c332f>
    <TaxCatchAll xmlns="a8bf78eb-8f4a-4104-a340-f42d8be06c0a"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935E6F12AC9454B9248778AF94A19F1" ma:contentTypeVersion="16" ma:contentTypeDescription="Create a new document." ma:contentTypeScope="" ma:versionID="d08be3d9a52b982ea7afb4de40acbf39">
  <xsd:schema xmlns:xsd="http://www.w3.org/2001/XMLSchema" xmlns:xs="http://www.w3.org/2001/XMLSchema" xmlns:p="http://schemas.microsoft.com/office/2006/metadata/properties" xmlns:ns2="bfe3f989-929c-4d08-8dd5-10d0674fe762" xmlns:ns3="a8bf78eb-8f4a-4104-a340-f42d8be06c0a" targetNamespace="http://schemas.microsoft.com/office/2006/metadata/properties" ma:root="true" ma:fieldsID="19a3dc77a2ab89e93bd38d1a8b25b1c8" ns2:_="" ns3:_="">
    <xsd:import namespace="bfe3f989-929c-4d08-8dd5-10d0674fe762"/>
    <xsd:import namespace="a8bf78eb-8f4a-4104-a340-f42d8be06c0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2:MediaServiceOCR"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e3f989-929c-4d08-8dd5-10d0674fe76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12e4b9a6-5307-4504-9cce-21fd4a3ffc6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a8bf78eb-8f4a-4104-a340-f42d8be06c0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3c0ccd89-cd88-4d1e-b9c8-756a3e5beca8}" ma:internalName="TaxCatchAll" ma:showField="CatchAllData" ma:web="a8bf78eb-8f4a-4104-a340-f42d8be06c0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D228DA8-E20C-4D4C-9BAE-3D792A8D6008}">
  <ds:schemaRefs>
    <ds:schemaRef ds:uri="http://schemas.microsoft.com/sharepoint/v3/contenttype/forms"/>
  </ds:schemaRefs>
</ds:datastoreItem>
</file>

<file path=customXml/itemProps2.xml><?xml version="1.0" encoding="utf-8"?>
<ds:datastoreItem xmlns:ds="http://schemas.openxmlformats.org/officeDocument/2006/customXml" ds:itemID="{FAD80563-BBE5-4ADD-BCCB-275F5A16289F}">
  <ds:schemaRefs>
    <ds:schemaRef ds:uri="http://schemas.microsoft.com/office/2006/metadata/properties"/>
    <ds:schemaRef ds:uri="http://schemas.microsoft.com/office/infopath/2007/PartnerControls"/>
    <ds:schemaRef ds:uri="bfe3f989-929c-4d08-8dd5-10d0674fe762"/>
    <ds:schemaRef ds:uri="a8bf78eb-8f4a-4104-a340-f42d8be06c0a"/>
  </ds:schemaRefs>
</ds:datastoreItem>
</file>

<file path=customXml/itemProps3.xml><?xml version="1.0" encoding="utf-8"?>
<ds:datastoreItem xmlns:ds="http://schemas.openxmlformats.org/officeDocument/2006/customXml" ds:itemID="{D5CA60E3-0ADF-4526-A394-EAEE34A195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e3f989-929c-4d08-8dd5-10d0674fe762"/>
    <ds:schemaRef ds:uri="a8bf78eb-8f4a-4104-a340-f42d8be06c0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1880</TotalTime>
  <Words>2137</Words>
  <Application>Microsoft Office PowerPoint</Application>
  <PresentationFormat>Widescreen</PresentationFormat>
  <Paragraphs>163</Paragraphs>
  <Slides>31</Slides>
  <Notes>0</Notes>
  <HiddenSlides>0</HiddenSlides>
  <MMClips>9</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Century Gothic</vt:lpstr>
      <vt:lpstr>SUNN</vt:lpstr>
      <vt:lpstr>Times New Roman</vt:lpstr>
      <vt:lpstr>Office Theme</vt:lpstr>
      <vt:lpstr>Adoption 101</vt:lpstr>
      <vt:lpstr>Welcome To Adoption 101, Class Six! </vt:lpstr>
      <vt:lpstr>Correcting Principles</vt:lpstr>
      <vt:lpstr>Correcting Principles </vt:lpstr>
      <vt:lpstr>Setting the Bar</vt:lpstr>
      <vt:lpstr>Goals of Correction </vt:lpstr>
      <vt:lpstr>“Catch it Low”</vt:lpstr>
      <vt:lpstr>Gift of Shared Power</vt:lpstr>
      <vt:lpstr>More "Catch it Low” Proactive Strategies</vt:lpstr>
      <vt:lpstr>TBRI for Teens </vt:lpstr>
      <vt:lpstr>All of this requires Sharing Power</vt:lpstr>
      <vt:lpstr>Building your toolbox!  </vt:lpstr>
      <vt:lpstr>Healthy Parents &amp; Self-Care</vt:lpstr>
      <vt:lpstr>Emotional Age</vt:lpstr>
      <vt:lpstr>Toolbox, continued:</vt:lpstr>
      <vt:lpstr>Is it Adoption Related?</vt:lpstr>
      <vt:lpstr>Toolbox, continued:</vt:lpstr>
      <vt:lpstr>REGULATE, RELATE, THEN REASON</vt:lpstr>
      <vt:lpstr>More Tips &amp; Tools</vt:lpstr>
      <vt:lpstr>More Tips &amp; Tools… </vt:lpstr>
      <vt:lpstr>Time In vs. Time Out</vt:lpstr>
      <vt:lpstr>Responsive Strategies</vt:lpstr>
      <vt:lpstr>Levels of Response</vt:lpstr>
      <vt:lpstr>TBRI Animate:  IDEAL</vt:lpstr>
      <vt:lpstr>IDEAL Response</vt:lpstr>
      <vt:lpstr>PowerPoint Presentation</vt:lpstr>
      <vt:lpstr>Understanding Behavior from Trauma Lens</vt:lpstr>
      <vt:lpstr>Your viewpoint of the child </vt:lpstr>
      <vt:lpstr>Successful Therapeutic Parenting Begins with You!</vt:lpstr>
      <vt:lpstr>Questions?  </vt:lpstr>
      <vt:lpstr>Thank you!!!</vt:lpstr>
    </vt:vector>
  </TitlesOfParts>
  <Company>The Devereux Foundation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Ashley Beckwith</dc:creator>
  <cp:lastModifiedBy>Paige Ross</cp:lastModifiedBy>
  <cp:revision>62</cp:revision>
  <dcterms:created xsi:type="dcterms:W3CDTF">2018-11-15T13:51:25Z</dcterms:created>
  <dcterms:modified xsi:type="dcterms:W3CDTF">2023-10-19T20:23:08Z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0x0101009935E6F12AC9454B9248778AF94A19F1</vt:lpwstr>
  </property>
  <property fmtid="{D5CDD505-2E9C-101B-9397-08002B2CF9AE}" pid="3" name="Order">
    <vt:r8>1402800</vt:r8>
  </property>
</Properties>
</file>