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34"/>
  </p:handoutMasterIdLst>
  <p:sldIdLst>
    <p:sldId id="256" r:id="rId5"/>
    <p:sldId id="297" r:id="rId6"/>
    <p:sldId id="312" r:id="rId7"/>
    <p:sldId id="313" r:id="rId8"/>
    <p:sldId id="314" r:id="rId9"/>
    <p:sldId id="315" r:id="rId10"/>
    <p:sldId id="316" r:id="rId11"/>
    <p:sldId id="317" r:id="rId12"/>
    <p:sldId id="318" r:id="rId13"/>
    <p:sldId id="319" r:id="rId14"/>
    <p:sldId id="298" r:id="rId15"/>
    <p:sldId id="299" r:id="rId16"/>
    <p:sldId id="300" r:id="rId17"/>
    <p:sldId id="320" r:id="rId18"/>
    <p:sldId id="301" r:id="rId19"/>
    <p:sldId id="321" r:id="rId20"/>
    <p:sldId id="322" r:id="rId21"/>
    <p:sldId id="323" r:id="rId22"/>
    <p:sldId id="324" r:id="rId23"/>
    <p:sldId id="302" r:id="rId24"/>
    <p:sldId id="303" r:id="rId25"/>
    <p:sldId id="304" r:id="rId26"/>
    <p:sldId id="305" r:id="rId27"/>
    <p:sldId id="306" r:id="rId28"/>
    <p:sldId id="307" r:id="rId29"/>
    <p:sldId id="308" r:id="rId30"/>
    <p:sldId id="309" r:id="rId31"/>
    <p:sldId id="310" r:id="rId32"/>
    <p:sldId id="273" r:id="rId33"/>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C6A"/>
    <a:srgbClr val="5469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C077D7-029E-4865-281F-69208629D8F2}" v="27" dt="2022-06-14T15:51:07.600"/>
    <p1510:client id="{899FD323-20D2-F8C5-BEA8-1D44D495EC73}" v="1" dt="2022-06-14T15:51:47.7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3" d="100"/>
          <a:sy n="73" d="100"/>
        </p:scale>
        <p:origin x="540"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ige Ross" userId="S::pross4@ad.devereux.org::158e945f-c6cf-499d-819b-1220772315a8" providerId="AD" clId="Web-{899FD323-20D2-F8C5-BEA8-1D44D495EC73}"/>
    <pc:docChg chg="modSld">
      <pc:chgData name="Paige Ross" userId="S::pross4@ad.devereux.org::158e945f-c6cf-499d-819b-1220772315a8" providerId="AD" clId="Web-{899FD323-20D2-F8C5-BEA8-1D44D495EC73}" dt="2022-06-14T15:51:47.702" v="0" actId="1076"/>
      <pc:docMkLst>
        <pc:docMk/>
      </pc:docMkLst>
      <pc:sldChg chg="modSp">
        <pc:chgData name="Paige Ross" userId="S::pross4@ad.devereux.org::158e945f-c6cf-499d-819b-1220772315a8" providerId="AD" clId="Web-{899FD323-20D2-F8C5-BEA8-1D44D495EC73}" dt="2022-06-14T15:51:47.702" v="0" actId="1076"/>
        <pc:sldMkLst>
          <pc:docMk/>
          <pc:sldMk cId="1855004630" sldId="256"/>
        </pc:sldMkLst>
        <pc:spChg chg="mod">
          <ac:chgData name="Paige Ross" userId="S::pross4@ad.devereux.org::158e945f-c6cf-499d-819b-1220772315a8" providerId="AD" clId="Web-{899FD323-20D2-F8C5-BEA8-1D44D495EC73}" dt="2022-06-14T15:51:47.702" v="0" actId="1076"/>
          <ac:spMkLst>
            <pc:docMk/>
            <pc:sldMk cId="1855004630" sldId="256"/>
            <ac:spMk id="2" creationId="{AA032137-9572-613B-C252-5038388889D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63" tIns="48332" rIns="96663" bIns="48332" rtlCol="0"/>
          <a:lstStyle>
            <a:lvl1pPr algn="l">
              <a:defRPr sz="1300"/>
            </a:lvl1pPr>
          </a:lstStyle>
          <a:p>
            <a:endParaRPr lang="en-US"/>
          </a:p>
        </p:txBody>
      </p:sp>
      <p:sp>
        <p:nvSpPr>
          <p:cNvPr id="3" name="Date Placeholder 2"/>
          <p:cNvSpPr>
            <a:spLocks noGrp="1"/>
          </p:cNvSpPr>
          <p:nvPr>
            <p:ph type="dt" sz="quarter" idx="1"/>
          </p:nvPr>
        </p:nvSpPr>
        <p:spPr>
          <a:xfrm>
            <a:off x="4143588" y="0"/>
            <a:ext cx="3169920" cy="481728"/>
          </a:xfrm>
          <a:prstGeom prst="rect">
            <a:avLst/>
          </a:prstGeom>
        </p:spPr>
        <p:txBody>
          <a:bodyPr vert="horz" lIns="96663" tIns="48332" rIns="96663" bIns="48332" rtlCol="0"/>
          <a:lstStyle>
            <a:lvl1pPr algn="r">
              <a:defRPr sz="1300"/>
            </a:lvl1pPr>
          </a:lstStyle>
          <a:p>
            <a:fld id="{4C6592A2-246E-4B0D-AE03-B9C5CF9AF51F}" type="datetimeFigureOut">
              <a:rPr lang="en-US" smtClean="0"/>
              <a:t>6/14/2022</a:t>
            </a:fld>
            <a:endParaRPr lang="en-US"/>
          </a:p>
        </p:txBody>
      </p:sp>
      <p:sp>
        <p:nvSpPr>
          <p:cNvPr id="4" name="Footer Placeholder 3"/>
          <p:cNvSpPr>
            <a:spLocks noGrp="1"/>
          </p:cNvSpPr>
          <p:nvPr>
            <p:ph type="ftr" sz="quarter" idx="2"/>
          </p:nvPr>
        </p:nvSpPr>
        <p:spPr>
          <a:xfrm>
            <a:off x="0" y="9119475"/>
            <a:ext cx="3169920" cy="481727"/>
          </a:xfrm>
          <a:prstGeom prst="rect">
            <a:avLst/>
          </a:prstGeom>
        </p:spPr>
        <p:txBody>
          <a:bodyPr vert="horz" lIns="96663" tIns="48332" rIns="96663" bIns="48332" rtlCol="0" anchor="b"/>
          <a:lstStyle>
            <a:lvl1pPr algn="l">
              <a:defRPr sz="1300"/>
            </a:lvl1pPr>
          </a:lstStyle>
          <a:p>
            <a:endParaRPr lang="en-US"/>
          </a:p>
        </p:txBody>
      </p:sp>
      <p:sp>
        <p:nvSpPr>
          <p:cNvPr id="5" name="Slide Number Placeholder 4"/>
          <p:cNvSpPr>
            <a:spLocks noGrp="1"/>
          </p:cNvSpPr>
          <p:nvPr>
            <p:ph type="sldNum" sz="quarter" idx="3"/>
          </p:nvPr>
        </p:nvSpPr>
        <p:spPr>
          <a:xfrm>
            <a:off x="4143588" y="9119475"/>
            <a:ext cx="3169920" cy="481727"/>
          </a:xfrm>
          <a:prstGeom prst="rect">
            <a:avLst/>
          </a:prstGeom>
        </p:spPr>
        <p:txBody>
          <a:bodyPr vert="horz" lIns="96663" tIns="48332" rIns="96663" bIns="48332" rtlCol="0" anchor="b"/>
          <a:lstStyle>
            <a:lvl1pPr algn="r">
              <a:defRPr sz="1300"/>
            </a:lvl1pPr>
          </a:lstStyle>
          <a:p>
            <a:fld id="{EE8D6E89-B92A-4BA5-9DB8-93007B69519B}" type="slidenum">
              <a:rPr lang="en-US" smtClean="0"/>
              <a:t>‹#›</a:t>
            </a:fld>
            <a:endParaRPr lang="en-US"/>
          </a:p>
        </p:txBody>
      </p:sp>
    </p:spTree>
    <p:extLst>
      <p:ext uri="{BB962C8B-B14F-4D97-AF65-F5344CB8AC3E}">
        <p14:creationId xmlns:p14="http://schemas.microsoft.com/office/powerpoint/2010/main" val="13932071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normAutofit/>
          </a:bodyPr>
          <a:lstStyle>
            <a:lvl1pPr algn="ctr">
              <a:defRPr sz="9600" b="1"/>
            </a:lvl1pPr>
          </a:lstStyle>
          <a:p>
            <a:r>
              <a:rPr lang="en-US" dirty="0"/>
              <a:t>Adoption 101</a:t>
            </a:r>
          </a:p>
        </p:txBody>
      </p:sp>
      <p:sp>
        <p:nvSpPr>
          <p:cNvPr id="3" name="Subtitle 2"/>
          <p:cNvSpPr>
            <a:spLocks noGrp="1"/>
          </p:cNvSpPr>
          <p:nvPr>
            <p:ph type="subTitle" idx="1" hasCustomPrompt="1"/>
          </p:nvPr>
        </p:nvSpPr>
        <p:spPr>
          <a:xfrm>
            <a:off x="968188" y="3602038"/>
            <a:ext cx="10252038" cy="1655762"/>
          </a:xfrm>
        </p:spPr>
        <p:txBody>
          <a:bodyPr/>
          <a:lstStyle>
            <a:lvl1pPr marL="0" indent="0" algn="ctr">
              <a:buNone/>
              <a:defRPr sz="2400" i="1"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Trauma Informed, Trust-Based Relational Intervention Training</a:t>
            </a:r>
          </a:p>
        </p:txBody>
      </p:sp>
    </p:spTree>
    <p:extLst>
      <p:ext uri="{BB962C8B-B14F-4D97-AF65-F5344CB8AC3E}">
        <p14:creationId xmlns:p14="http://schemas.microsoft.com/office/powerpoint/2010/main" val="934841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59060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426356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336752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91860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724508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3343688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957598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348615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82263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744119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userDrawn="1"/>
        </p:nvGrpSpPr>
        <p:grpSpPr>
          <a:xfrm>
            <a:off x="0" y="5709106"/>
            <a:ext cx="12192000" cy="1356071"/>
            <a:chOff x="0" y="6099862"/>
            <a:chExt cx="12192000" cy="950111"/>
          </a:xfrm>
        </p:grpSpPr>
        <p:sp>
          <p:nvSpPr>
            <p:cNvPr id="8" name="Rectangle 7"/>
            <p:cNvSpPr/>
            <p:nvPr userDrawn="1"/>
          </p:nvSpPr>
          <p:spPr>
            <a:xfrm>
              <a:off x="0" y="6821611"/>
              <a:ext cx="12192000" cy="83206"/>
            </a:xfrm>
            <a:prstGeom prst="rect">
              <a:avLst/>
            </a:prstGeom>
            <a:solidFill>
              <a:srgbClr val="54690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6328225"/>
              <a:ext cx="12192000" cy="493386"/>
            </a:xfrm>
            <a:prstGeom prst="rect">
              <a:avLst/>
            </a:prstGeom>
            <a:solidFill>
              <a:srgbClr val="003C6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3206" y="6099862"/>
              <a:ext cx="1231029" cy="950111"/>
            </a:xfrm>
            <a:prstGeom prst="rect">
              <a:avLst/>
            </a:prstGeom>
          </p:spPr>
        </p:pic>
      </p:grpSp>
      <p:sp>
        <p:nvSpPr>
          <p:cNvPr id="2" name="Title Placeholder 1"/>
          <p:cNvSpPr>
            <a:spLocks noGrp="1"/>
          </p:cNvSpPr>
          <p:nvPr>
            <p:ph type="title"/>
          </p:nvPr>
        </p:nvSpPr>
        <p:spPr>
          <a:xfrm>
            <a:off x="247425" y="365125"/>
            <a:ext cx="1161825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47425" y="1825625"/>
            <a:ext cx="11618259" cy="409066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195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8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hyperlink" Target="http://www.heartgalleryofheartland.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06070" y="1644145"/>
            <a:ext cx="9144000" cy="1957893"/>
          </a:xfrm>
          <a:noFill/>
          <a:ln w="19050">
            <a:noFill/>
            <a:prstDash val="lgDashDot"/>
          </a:ln>
        </p:spPr>
        <p:txBody>
          <a:bodyPr>
            <a:normAutofit/>
          </a:bodyPr>
          <a:lstStyle/>
          <a:p>
            <a:r>
              <a:rPr lang="en-US" sz="12000" dirty="0">
                <a:latin typeface="Arial Narrow" panose="020B0606020202030204" pitchFamily="34" charset="0"/>
              </a:rPr>
              <a:t>Adoption 101</a:t>
            </a:r>
          </a:p>
        </p:txBody>
      </p:sp>
      <p:sp>
        <p:nvSpPr>
          <p:cNvPr id="7" name="Subtitle 6"/>
          <p:cNvSpPr>
            <a:spLocks noGrp="1"/>
          </p:cNvSpPr>
          <p:nvPr>
            <p:ph type="subTitle" idx="1"/>
          </p:nvPr>
        </p:nvSpPr>
        <p:spPr>
          <a:xfrm>
            <a:off x="204395" y="3602038"/>
            <a:ext cx="11747351" cy="1655762"/>
          </a:xfrm>
        </p:spPr>
        <p:txBody>
          <a:bodyPr>
            <a:normAutofit fontScale="92500" lnSpcReduction="10000"/>
          </a:bodyPr>
          <a:lstStyle/>
          <a:p>
            <a:r>
              <a:rPr lang="en-US" sz="2800" i="0" dirty="0">
                <a:solidFill>
                  <a:srgbClr val="54690E"/>
                </a:solidFill>
              </a:rPr>
              <a:t>Heartland for Children’s </a:t>
            </a:r>
          </a:p>
          <a:p>
            <a:r>
              <a:rPr lang="en-US" sz="2800" i="0" dirty="0">
                <a:solidFill>
                  <a:srgbClr val="54690E"/>
                </a:solidFill>
              </a:rPr>
              <a:t>Trauma Informed, Relationship Focused Adoption Training </a:t>
            </a:r>
          </a:p>
          <a:p>
            <a:endParaRPr lang="en-US" sz="2800" i="0" dirty="0">
              <a:solidFill>
                <a:srgbClr val="54690E"/>
              </a:solidFill>
            </a:endParaRPr>
          </a:p>
          <a:p>
            <a:r>
              <a:rPr lang="en-US" sz="1900" i="0" dirty="0">
                <a:solidFill>
                  <a:srgbClr val="54690E"/>
                </a:solidFill>
              </a:rPr>
              <a:t>Class Four </a:t>
            </a:r>
          </a:p>
        </p:txBody>
      </p:sp>
      <p:sp>
        <p:nvSpPr>
          <p:cNvPr id="2" name="TextBox 1">
            <a:extLst>
              <a:ext uri="{FF2B5EF4-FFF2-40B4-BE49-F238E27FC236}">
                <a16:creationId xmlns:a16="http://schemas.microsoft.com/office/drawing/2014/main" id="{AA032137-9572-613B-C252-5038388889DE}"/>
              </a:ext>
            </a:extLst>
          </p:cNvPr>
          <p:cNvSpPr txBox="1"/>
          <p:nvPr/>
        </p:nvSpPr>
        <p:spPr>
          <a:xfrm>
            <a:off x="986287" y="6075871"/>
            <a:ext cx="980248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solidFill>
                  <a:schemeClr val="bg1"/>
                </a:solidFill>
                <a:ea typeface="+mn-lt"/>
                <a:cs typeface="+mn-lt"/>
              </a:rPr>
              <a:t>Heartland for Children is a community-based care lead agency</a:t>
            </a:r>
          </a:p>
          <a:p>
            <a:pPr algn="ctr"/>
            <a:r>
              <a:rPr lang="en-US" dirty="0">
                <a:solidFill>
                  <a:schemeClr val="bg1"/>
                </a:solidFill>
                <a:ea typeface="+mn-lt"/>
                <a:cs typeface="+mn-lt"/>
              </a:rPr>
              <a:t> contracted with the Department of Children and Families.</a:t>
            </a:r>
            <a:endParaRPr lang="en-US">
              <a:solidFill>
                <a:schemeClr val="bg1"/>
              </a:solidFill>
            </a:endParaRPr>
          </a:p>
        </p:txBody>
      </p:sp>
    </p:spTree>
    <p:extLst>
      <p:ext uri="{BB962C8B-B14F-4D97-AF65-F5344CB8AC3E}">
        <p14:creationId xmlns:p14="http://schemas.microsoft.com/office/powerpoint/2010/main" val="1855004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Narrow" panose="020B0606020202030204" pitchFamily="34" charset="0"/>
              </a:rPr>
              <a:t>Questions?  </a:t>
            </a:r>
          </a:p>
        </p:txBody>
      </p:sp>
      <p:sp>
        <p:nvSpPr>
          <p:cNvPr id="3" name="Content Placeholder 2"/>
          <p:cNvSpPr>
            <a:spLocks noGrp="1"/>
          </p:cNvSpPr>
          <p:nvPr>
            <p:ph idx="1"/>
          </p:nvPr>
        </p:nvSpPr>
        <p:spPr/>
        <p:txBody>
          <a:bodyPr/>
          <a:lstStyle/>
          <a:p>
            <a:r>
              <a:rPr lang="en-US" dirty="0"/>
              <a:t>Now let’s talk about Post Adoption Services &amp; Supports </a:t>
            </a:r>
          </a:p>
        </p:txBody>
      </p:sp>
    </p:spTree>
    <p:extLst>
      <p:ext uri="{BB962C8B-B14F-4D97-AF65-F5344CB8AC3E}">
        <p14:creationId xmlns:p14="http://schemas.microsoft.com/office/powerpoint/2010/main" val="1417799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183" y="311972"/>
            <a:ext cx="11607501" cy="831028"/>
          </a:xfrm>
        </p:spPr>
        <p:txBody>
          <a:bodyPr>
            <a:noAutofit/>
          </a:bodyPr>
          <a:lstStyle/>
          <a:p>
            <a:r>
              <a:rPr lang="en-US" sz="6000" b="1" dirty="0">
                <a:solidFill>
                  <a:srgbClr val="4F6E18"/>
                </a:solidFill>
                <a:latin typeface="Arial Narrow" panose="020B0606020202030204" pitchFamily="34" charset="0"/>
              </a:rPr>
              <a:t>Post Adoption Services &amp; Supports</a:t>
            </a:r>
          </a:p>
        </p:txBody>
      </p:sp>
      <p:sp>
        <p:nvSpPr>
          <p:cNvPr id="3" name="Content Placeholder 2"/>
          <p:cNvSpPr>
            <a:spLocks noGrp="1"/>
          </p:cNvSpPr>
          <p:nvPr>
            <p:ph idx="1"/>
          </p:nvPr>
        </p:nvSpPr>
        <p:spPr>
          <a:xfrm>
            <a:off x="96819" y="1409251"/>
            <a:ext cx="11887200" cy="4830183"/>
          </a:xfrm>
        </p:spPr>
        <p:txBody>
          <a:bodyPr>
            <a:normAutofit fontScale="92500" lnSpcReduction="20000"/>
          </a:bodyPr>
          <a:lstStyle/>
          <a:p>
            <a:pPr>
              <a:lnSpc>
                <a:spcPct val="80000"/>
              </a:lnSpc>
            </a:pPr>
            <a:r>
              <a:rPr lang="en-US" altLang="en-US" sz="3000" dirty="0">
                <a:solidFill>
                  <a:srgbClr val="003C6A"/>
                </a:solidFill>
                <a:latin typeface="Century Gothic" panose="020B0502020202020204" pitchFamily="34" charset="0"/>
              </a:rPr>
              <a:t>What is available through Post Adoption Services?  </a:t>
            </a:r>
          </a:p>
          <a:p>
            <a:pPr>
              <a:lnSpc>
                <a:spcPct val="80000"/>
              </a:lnSpc>
            </a:pPr>
            <a:r>
              <a:rPr lang="en-US" altLang="en-US" sz="3000" dirty="0">
                <a:solidFill>
                  <a:srgbClr val="003C6A"/>
                </a:solidFill>
                <a:latin typeface="Century Gothic" panose="020B0502020202020204" pitchFamily="34" charset="0"/>
              </a:rPr>
              <a:t>Early recognition of issues and quick obtaining of support and services is crucial to preventing disruption and dissolution.  </a:t>
            </a:r>
          </a:p>
          <a:p>
            <a:r>
              <a:rPr lang="en-US" altLang="en-US" sz="3000" dirty="0">
                <a:solidFill>
                  <a:srgbClr val="003C6A"/>
                </a:solidFill>
                <a:latin typeface="Century Gothic" panose="020B0502020202020204" pitchFamily="34" charset="0"/>
              </a:rPr>
              <a:t>Adoption is a lifelong commitment.  Consistency and utilizing these tips are important not only initially, but needs to continue throughout the child’s life.  </a:t>
            </a:r>
          </a:p>
          <a:p>
            <a:r>
              <a:rPr lang="en-US" altLang="en-US" sz="3000" dirty="0">
                <a:solidFill>
                  <a:srgbClr val="003C6A"/>
                </a:solidFill>
                <a:latin typeface="Century Gothic" panose="020B0502020202020204" pitchFamily="34" charset="0"/>
              </a:rPr>
              <a:t>There are many resources available to families who are struggling before and after the adoption.  </a:t>
            </a:r>
          </a:p>
          <a:p>
            <a:r>
              <a:rPr lang="en-US" altLang="en-US" sz="3000" dirty="0">
                <a:solidFill>
                  <a:srgbClr val="003C6A"/>
                </a:solidFill>
                <a:latin typeface="Century Gothic" panose="020B0502020202020204" pitchFamily="34" charset="0"/>
              </a:rPr>
              <a:t>It is important to recognize when help or support is needed so you do not get to the point where you are ready to “give up.”  </a:t>
            </a:r>
          </a:p>
          <a:p>
            <a:endParaRPr lang="en-US" altLang="en-US" sz="3000" dirty="0">
              <a:solidFill>
                <a:srgbClr val="003C6A"/>
              </a:solidFill>
              <a:latin typeface="Century Gothic" panose="020B0502020202020204" pitchFamily="34" charset="0"/>
            </a:endParaRPr>
          </a:p>
          <a:p>
            <a:pPr marL="45720" indent="0" algn="ctr">
              <a:buNone/>
            </a:pPr>
            <a:r>
              <a:rPr lang="en-US" altLang="en-US" sz="3000" i="1" dirty="0">
                <a:solidFill>
                  <a:srgbClr val="003C6A"/>
                </a:solidFill>
                <a:latin typeface="Century Gothic" panose="020B0502020202020204" pitchFamily="34" charset="0"/>
              </a:rPr>
              <a:t>THERE IS NO CRYSTAL BALL!  Pay attention to disclosure and remember unconditional commitment! </a:t>
            </a:r>
          </a:p>
          <a:p>
            <a:pPr>
              <a:lnSpc>
                <a:spcPct val="80000"/>
              </a:lnSpc>
            </a:pPr>
            <a:endParaRPr lang="en-US" altLang="en-US" dirty="0">
              <a:solidFill>
                <a:srgbClr val="003C6A"/>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2251581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667" y="139215"/>
            <a:ext cx="11801139" cy="1076399"/>
          </a:xfrm>
        </p:spPr>
        <p:txBody>
          <a:bodyPr>
            <a:noAutofit/>
          </a:bodyPr>
          <a:lstStyle/>
          <a:p>
            <a:r>
              <a:rPr lang="en-US" sz="7200" b="1" dirty="0">
                <a:solidFill>
                  <a:srgbClr val="4F6E18"/>
                </a:solidFill>
                <a:latin typeface="Arial Narrow" panose="020B0606020202030204" pitchFamily="34" charset="0"/>
              </a:rPr>
              <a:t>Support system is vital! </a:t>
            </a:r>
            <a:r>
              <a:rPr lang="en-US" sz="9600" b="1" dirty="0">
                <a:solidFill>
                  <a:srgbClr val="4F6E18"/>
                </a:solidFill>
                <a:latin typeface="SUNN" panose="02000500000000000000" pitchFamily="2" charset="0"/>
              </a:rPr>
              <a:t>	</a:t>
            </a:r>
          </a:p>
        </p:txBody>
      </p:sp>
      <p:sp>
        <p:nvSpPr>
          <p:cNvPr id="3" name="Content Placeholder 2"/>
          <p:cNvSpPr>
            <a:spLocks noGrp="1"/>
          </p:cNvSpPr>
          <p:nvPr>
            <p:ph idx="1"/>
          </p:nvPr>
        </p:nvSpPr>
        <p:spPr>
          <a:xfrm>
            <a:off x="139849" y="1376979"/>
            <a:ext cx="11897958" cy="5099125"/>
          </a:xfrm>
        </p:spPr>
        <p:txBody>
          <a:bodyPr>
            <a:normAutofit fontScale="85000" lnSpcReduction="20000"/>
          </a:bodyPr>
          <a:lstStyle/>
          <a:p>
            <a:pPr>
              <a:lnSpc>
                <a:spcPct val="80000"/>
              </a:lnSpc>
            </a:pPr>
            <a:r>
              <a:rPr lang="en-US" altLang="en-US" sz="3000" dirty="0">
                <a:solidFill>
                  <a:srgbClr val="003C6A"/>
                </a:solidFill>
                <a:latin typeface="Century Gothic" panose="020B0502020202020204" pitchFamily="34" charset="0"/>
              </a:rPr>
              <a:t>ALL TOOLS ARE USELESS UNLESS YOU HAVE PROPER SUPPORT! </a:t>
            </a:r>
          </a:p>
          <a:p>
            <a:pPr marL="0" indent="0">
              <a:lnSpc>
                <a:spcPct val="80000"/>
              </a:lnSpc>
              <a:buNone/>
            </a:pPr>
            <a:endParaRPr lang="en-US" altLang="en-US" sz="3000" dirty="0">
              <a:solidFill>
                <a:srgbClr val="003C6A"/>
              </a:solidFill>
              <a:latin typeface="Century Gothic" panose="020B0502020202020204" pitchFamily="34" charset="0"/>
            </a:endParaRPr>
          </a:p>
          <a:p>
            <a:pPr>
              <a:lnSpc>
                <a:spcPct val="80000"/>
              </a:lnSpc>
            </a:pPr>
            <a:r>
              <a:rPr lang="en-US" altLang="en-US" sz="3000" dirty="0">
                <a:solidFill>
                  <a:srgbClr val="003C6A"/>
                </a:solidFill>
                <a:latin typeface="Century Gothic" panose="020B0502020202020204" pitchFamily="34" charset="0"/>
              </a:rPr>
              <a:t>Having a strong support system is very important with the adoption process.  </a:t>
            </a:r>
          </a:p>
          <a:p>
            <a:pPr>
              <a:lnSpc>
                <a:spcPct val="80000"/>
              </a:lnSpc>
            </a:pPr>
            <a:endParaRPr lang="en-US" altLang="en-US" sz="3000" dirty="0">
              <a:solidFill>
                <a:srgbClr val="003C6A"/>
              </a:solidFill>
              <a:latin typeface="Century Gothic" panose="020B0502020202020204" pitchFamily="34" charset="0"/>
            </a:endParaRPr>
          </a:p>
          <a:p>
            <a:pPr>
              <a:lnSpc>
                <a:spcPct val="80000"/>
              </a:lnSpc>
            </a:pPr>
            <a:r>
              <a:rPr lang="en-US" altLang="en-US" sz="3000" dirty="0">
                <a:solidFill>
                  <a:srgbClr val="003C6A"/>
                </a:solidFill>
                <a:latin typeface="Century Gothic" panose="020B0502020202020204" pitchFamily="34" charset="0"/>
              </a:rPr>
              <a:t>It is important to build a support network of people who will be encouraging and supportive of your adoption and the challenges that come along with it.  </a:t>
            </a:r>
          </a:p>
          <a:p>
            <a:pPr>
              <a:lnSpc>
                <a:spcPct val="80000"/>
              </a:lnSpc>
            </a:pPr>
            <a:endParaRPr lang="en-US" altLang="en-US" sz="3000" dirty="0">
              <a:solidFill>
                <a:srgbClr val="003C6A"/>
              </a:solidFill>
              <a:latin typeface="Century Gothic" panose="020B0502020202020204" pitchFamily="34" charset="0"/>
            </a:endParaRPr>
          </a:p>
          <a:p>
            <a:pPr>
              <a:lnSpc>
                <a:spcPct val="80000"/>
              </a:lnSpc>
            </a:pPr>
            <a:r>
              <a:rPr lang="en-US" altLang="en-US" sz="3000" dirty="0">
                <a:solidFill>
                  <a:srgbClr val="003C6A"/>
                </a:solidFill>
                <a:latin typeface="Century Gothic" panose="020B0502020202020204" pitchFamily="34" charset="0"/>
              </a:rPr>
              <a:t>It is good to build a support system of people familiar with adoption and its challenges.  These could be people you meet in this class, people you know who have adopted, or people you have met in Adoption Support Groups.  </a:t>
            </a:r>
          </a:p>
          <a:p>
            <a:pPr>
              <a:lnSpc>
                <a:spcPct val="80000"/>
              </a:lnSpc>
              <a:buNone/>
            </a:pPr>
            <a:endParaRPr lang="en-US" altLang="en-US" sz="3000" dirty="0">
              <a:solidFill>
                <a:srgbClr val="003C6A"/>
              </a:solidFill>
              <a:latin typeface="Century Gothic" panose="020B0502020202020204" pitchFamily="34" charset="0"/>
            </a:endParaRPr>
          </a:p>
          <a:p>
            <a:pPr>
              <a:lnSpc>
                <a:spcPct val="80000"/>
              </a:lnSpc>
            </a:pPr>
            <a:r>
              <a:rPr lang="en-US" altLang="en-US" sz="3000" b="1" i="1" dirty="0">
                <a:solidFill>
                  <a:srgbClr val="003C6A"/>
                </a:solidFill>
                <a:latin typeface="Century Gothic" panose="020B0502020202020204" pitchFamily="34" charset="0"/>
              </a:rPr>
              <a:t>Who is in your support system?</a:t>
            </a:r>
          </a:p>
          <a:p>
            <a:endParaRPr lang="en-US" dirty="0"/>
          </a:p>
        </p:txBody>
      </p:sp>
    </p:spTree>
    <p:extLst>
      <p:ext uri="{BB962C8B-B14F-4D97-AF65-F5344CB8AC3E}">
        <p14:creationId xmlns:p14="http://schemas.microsoft.com/office/powerpoint/2010/main" val="4070570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911" y="118334"/>
            <a:ext cx="11607501" cy="925158"/>
          </a:xfrm>
        </p:spPr>
        <p:txBody>
          <a:bodyPr>
            <a:noAutofit/>
          </a:bodyPr>
          <a:lstStyle/>
          <a:p>
            <a:r>
              <a:rPr lang="en-US" sz="7200" b="1" dirty="0">
                <a:solidFill>
                  <a:srgbClr val="4F6E18"/>
                </a:solidFill>
                <a:latin typeface="Arial Narrow" panose="020B0606020202030204" pitchFamily="34" charset="0"/>
              </a:rPr>
              <a:t>Benefits related to adoption </a:t>
            </a:r>
          </a:p>
        </p:txBody>
      </p:sp>
      <p:sp>
        <p:nvSpPr>
          <p:cNvPr id="3" name="Content Placeholder 2"/>
          <p:cNvSpPr>
            <a:spLocks noGrp="1"/>
          </p:cNvSpPr>
          <p:nvPr>
            <p:ph idx="1"/>
          </p:nvPr>
        </p:nvSpPr>
        <p:spPr>
          <a:xfrm>
            <a:off x="225911" y="1133475"/>
            <a:ext cx="11822654" cy="4981575"/>
          </a:xfrm>
        </p:spPr>
        <p:txBody>
          <a:bodyPr>
            <a:normAutofit/>
          </a:bodyPr>
          <a:lstStyle/>
          <a:p>
            <a:r>
              <a:rPr lang="en-US" sz="1700" dirty="0"/>
              <a:t>Adoption Attorney</a:t>
            </a:r>
          </a:p>
          <a:p>
            <a:r>
              <a:rPr lang="en-US" sz="1700" dirty="0"/>
              <a:t>New Name/New Birth Certificate </a:t>
            </a:r>
          </a:p>
          <a:p>
            <a:pPr lvl="1"/>
            <a:r>
              <a:rPr lang="en-US" sz="1700" u="sng" dirty="0"/>
              <a:t>You</a:t>
            </a:r>
            <a:r>
              <a:rPr lang="en-US" sz="1700" dirty="0"/>
              <a:t> then must change/update name with Social Security Office</a:t>
            </a:r>
          </a:p>
          <a:p>
            <a:pPr lvl="1"/>
            <a:r>
              <a:rPr lang="en-US" sz="1700" dirty="0"/>
              <a:t>If you are allowed to change the Social Security Number, </a:t>
            </a:r>
            <a:r>
              <a:rPr lang="en-US" sz="1700" u="sng" dirty="0"/>
              <a:t>you MUST </a:t>
            </a:r>
            <a:r>
              <a:rPr lang="en-US" sz="1700" dirty="0"/>
              <a:t>notify Heartland of the change</a:t>
            </a:r>
          </a:p>
          <a:p>
            <a:r>
              <a:rPr lang="en-US" sz="1700" dirty="0"/>
              <a:t>Adoption Subsidy </a:t>
            </a:r>
          </a:p>
          <a:p>
            <a:r>
              <a:rPr lang="en-US" sz="1700" dirty="0"/>
              <a:t>Medicaid </a:t>
            </a:r>
          </a:p>
          <a:p>
            <a:r>
              <a:rPr lang="en-US" sz="1700" dirty="0"/>
              <a:t>College Tuition Exemption </a:t>
            </a:r>
          </a:p>
          <a:p>
            <a:r>
              <a:rPr lang="en-US" sz="1700" dirty="0"/>
              <a:t>Adoption Tax Credit </a:t>
            </a:r>
          </a:p>
          <a:p>
            <a:r>
              <a:rPr lang="en-US" sz="1700" dirty="0"/>
              <a:t>Extra Benefits for Teenagers Adopted</a:t>
            </a:r>
          </a:p>
          <a:p>
            <a:r>
              <a:rPr lang="en-US" sz="1700" dirty="0"/>
              <a:t>Florida State Worker Benefit </a:t>
            </a:r>
          </a:p>
          <a:p>
            <a:r>
              <a:rPr lang="en-US" sz="1700" dirty="0"/>
              <a:t>Florida State Park Pass </a:t>
            </a:r>
          </a:p>
          <a:p>
            <a:r>
              <a:rPr lang="en-US" sz="1700" dirty="0"/>
              <a:t>The Adoption Finalization Hearing </a:t>
            </a:r>
          </a:p>
          <a:p>
            <a:r>
              <a:rPr lang="en-US" sz="1700" dirty="0"/>
              <a:t>OTHER:  Social Security Income, Death Benefits, Agency for Person’s with Disabilities</a:t>
            </a:r>
          </a:p>
          <a:p>
            <a:r>
              <a:rPr lang="en-US" sz="1700" dirty="0"/>
              <a:t>Case Closed! </a:t>
            </a:r>
          </a:p>
        </p:txBody>
      </p:sp>
    </p:spTree>
    <p:extLst>
      <p:ext uri="{BB962C8B-B14F-4D97-AF65-F5344CB8AC3E}">
        <p14:creationId xmlns:p14="http://schemas.microsoft.com/office/powerpoint/2010/main" val="872494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Study Process	</a:t>
            </a:r>
          </a:p>
        </p:txBody>
      </p:sp>
      <p:sp>
        <p:nvSpPr>
          <p:cNvPr id="3" name="Content Placeholder 2"/>
          <p:cNvSpPr>
            <a:spLocks noGrp="1"/>
          </p:cNvSpPr>
          <p:nvPr>
            <p:ph idx="1"/>
          </p:nvPr>
        </p:nvSpPr>
        <p:spPr/>
        <p:txBody>
          <a:bodyPr>
            <a:normAutofit fontScale="92500" lnSpcReduction="10000"/>
          </a:bodyPr>
          <a:lstStyle/>
          <a:p>
            <a:r>
              <a:rPr lang="en-US" dirty="0"/>
              <a:t>If you are taking these classes for a specific child in your home the Case Management Organization (Children’s Home Society, One Hope United, or Devereux) will be completing your home study. </a:t>
            </a:r>
          </a:p>
          <a:p>
            <a:r>
              <a:rPr lang="en-US" dirty="0"/>
              <a:t>You will receive a packet of information to complete. It is imperative you provide all requested documents as quickly as you can. </a:t>
            </a:r>
          </a:p>
          <a:p>
            <a:r>
              <a:rPr lang="en-US" dirty="0"/>
              <a:t>Once they have reviewed your packet they will be calling to set up the home study. Please discuss the details of the home study with your assigned adoption specialist. If you do not yet have one, you may contact the adoption supervisor with any questions about the process. </a:t>
            </a:r>
          </a:p>
          <a:p>
            <a:r>
              <a:rPr lang="en-US" dirty="0"/>
              <a:t>Questions? </a:t>
            </a:r>
          </a:p>
        </p:txBody>
      </p:sp>
    </p:spTree>
    <p:extLst>
      <p:ext uri="{BB962C8B-B14F-4D97-AF65-F5344CB8AC3E}">
        <p14:creationId xmlns:p14="http://schemas.microsoft.com/office/powerpoint/2010/main" val="3295611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solidFill>
                  <a:srgbClr val="4F6E18"/>
                </a:solidFill>
                <a:latin typeface="Arial Narrow" panose="020B0606020202030204" pitchFamily="34" charset="0"/>
              </a:rPr>
              <a:t>Questions?  </a:t>
            </a:r>
          </a:p>
        </p:txBody>
      </p:sp>
      <p:sp>
        <p:nvSpPr>
          <p:cNvPr id="3" name="Content Placeholder 2"/>
          <p:cNvSpPr>
            <a:spLocks noGrp="1"/>
          </p:cNvSpPr>
          <p:nvPr>
            <p:ph idx="1"/>
          </p:nvPr>
        </p:nvSpPr>
        <p:spPr/>
        <p:txBody>
          <a:bodyPr>
            <a:normAutofit fontScale="92500" lnSpcReduction="20000"/>
          </a:bodyPr>
          <a:lstStyle/>
          <a:p>
            <a:r>
              <a:rPr lang="en-US" dirty="0">
                <a:solidFill>
                  <a:srgbClr val="003C6A"/>
                </a:solidFill>
              </a:rPr>
              <a:t>Handouts</a:t>
            </a:r>
          </a:p>
          <a:p>
            <a:r>
              <a:rPr lang="en-US" dirty="0">
                <a:solidFill>
                  <a:srgbClr val="003C6A"/>
                </a:solidFill>
              </a:rPr>
              <a:t>No </a:t>
            </a:r>
          </a:p>
          <a:p>
            <a:endParaRPr lang="en-US" dirty="0">
              <a:solidFill>
                <a:srgbClr val="003C6A"/>
              </a:solidFill>
            </a:endParaRPr>
          </a:p>
          <a:p>
            <a:r>
              <a:rPr lang="en-US" dirty="0"/>
              <a:t>UNMATCHED Families – Class Complete for Today! See you next session!</a:t>
            </a:r>
          </a:p>
          <a:p>
            <a:endParaRPr lang="en-US" dirty="0"/>
          </a:p>
          <a:p>
            <a:r>
              <a:rPr lang="en-US" dirty="0"/>
              <a:t>MATCHED Families – Stay for further discussion!</a:t>
            </a:r>
          </a:p>
          <a:p>
            <a:pPr marL="0" indent="0">
              <a:buNone/>
            </a:pPr>
            <a:endParaRPr lang="en-US" dirty="0"/>
          </a:p>
          <a:p>
            <a:endParaRPr lang="en-US" dirty="0">
              <a:solidFill>
                <a:srgbClr val="003C6A"/>
              </a:solidFill>
            </a:endParaRPr>
          </a:p>
          <a:p>
            <a:pPr marL="457200" lvl="1" indent="0">
              <a:buNone/>
            </a:pPr>
            <a:r>
              <a:rPr lang="en-US" dirty="0">
                <a:solidFill>
                  <a:srgbClr val="003C6A"/>
                </a:solidFill>
              </a:rPr>
              <a:t> </a:t>
            </a:r>
          </a:p>
        </p:txBody>
      </p:sp>
    </p:spTree>
    <p:extLst>
      <p:ext uri="{BB962C8B-B14F-4D97-AF65-F5344CB8AC3E}">
        <p14:creationId xmlns:p14="http://schemas.microsoft.com/office/powerpoint/2010/main" val="3660837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Study Process </a:t>
            </a:r>
          </a:p>
        </p:txBody>
      </p:sp>
      <p:sp>
        <p:nvSpPr>
          <p:cNvPr id="3" name="Content Placeholder 2"/>
          <p:cNvSpPr>
            <a:spLocks noGrp="1"/>
          </p:cNvSpPr>
          <p:nvPr>
            <p:ph idx="1"/>
          </p:nvPr>
        </p:nvSpPr>
        <p:spPr/>
        <p:txBody>
          <a:bodyPr/>
          <a:lstStyle/>
          <a:p>
            <a:r>
              <a:rPr lang="en-US" dirty="0"/>
              <a:t>For UNMATCHED Families:</a:t>
            </a:r>
          </a:p>
          <a:p>
            <a:r>
              <a:rPr lang="en-US" dirty="0"/>
              <a:t>Upon completion of your home study binder a Heartland Adoption Specialist will review all documentation. Information like your family profiles, references, backgrounds etc. will all be used to create your home study interview. Every interview is specific to the family. </a:t>
            </a:r>
          </a:p>
          <a:p>
            <a:r>
              <a:rPr lang="en-US" dirty="0"/>
              <a:t>The home study is primarily discussion, talking about your childhood, your relationships, career, parenting, health and mental health, etc. </a:t>
            </a:r>
          </a:p>
        </p:txBody>
      </p:sp>
    </p:spTree>
    <p:extLst>
      <p:ext uri="{BB962C8B-B14F-4D97-AF65-F5344CB8AC3E}">
        <p14:creationId xmlns:p14="http://schemas.microsoft.com/office/powerpoint/2010/main" val="181582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Home Study Continued </a:t>
            </a:r>
          </a:p>
        </p:txBody>
      </p:sp>
      <p:sp>
        <p:nvSpPr>
          <p:cNvPr id="3" name="Content Placeholder 2"/>
          <p:cNvSpPr>
            <a:spLocks noGrp="1"/>
          </p:cNvSpPr>
          <p:nvPr>
            <p:ph idx="1"/>
          </p:nvPr>
        </p:nvSpPr>
        <p:spPr/>
        <p:txBody>
          <a:bodyPr/>
          <a:lstStyle/>
          <a:p>
            <a:r>
              <a:rPr lang="en-US" dirty="0"/>
              <a:t>During COVID-19, the interview portion of the home study will be completed by virtual video call. The length of time is different for every family, but is at least a few hours. </a:t>
            </a:r>
          </a:p>
          <a:p>
            <a:r>
              <a:rPr lang="en-US" dirty="0"/>
              <a:t>If you are a couple, both applicants must be there. </a:t>
            </a:r>
          </a:p>
          <a:p>
            <a:r>
              <a:rPr lang="en-US" dirty="0"/>
              <a:t>While we typically ask that children have other care arrangements, we are experiencing a new normal and it’s okay if your children need to be home. Please note that we may discuss some uncomfortable subjects so plans should be made to ensure these can occur out of earshot of your children.  </a:t>
            </a:r>
          </a:p>
        </p:txBody>
      </p:sp>
    </p:spTree>
    <p:extLst>
      <p:ext uri="{BB962C8B-B14F-4D97-AF65-F5344CB8AC3E}">
        <p14:creationId xmlns:p14="http://schemas.microsoft.com/office/powerpoint/2010/main" val="41866668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Home Study Continued 	</a:t>
            </a:r>
          </a:p>
        </p:txBody>
      </p:sp>
      <p:sp>
        <p:nvSpPr>
          <p:cNvPr id="3" name="Content Placeholder 2"/>
          <p:cNvSpPr>
            <a:spLocks noGrp="1"/>
          </p:cNvSpPr>
          <p:nvPr>
            <p:ph idx="1"/>
          </p:nvPr>
        </p:nvSpPr>
        <p:spPr/>
        <p:txBody>
          <a:bodyPr>
            <a:normAutofit lnSpcReduction="10000"/>
          </a:bodyPr>
          <a:lstStyle/>
          <a:p>
            <a:r>
              <a:rPr lang="en-US" dirty="0"/>
              <a:t>A physical home visit will be made to your home to complete a walk through and observe the home. We will check in on everyone’s health just prior to the visit. </a:t>
            </a:r>
          </a:p>
          <a:p>
            <a:r>
              <a:rPr lang="en-US" dirty="0"/>
              <a:t>The walk through will be short, and we ask that all household members wear a mask, if possible. Please make all efforts to maintain a physical distance of 6 feet, especially if you cannot wear a mask. </a:t>
            </a:r>
          </a:p>
          <a:p>
            <a:r>
              <a:rPr lang="en-US" dirty="0"/>
              <a:t>In addition, please have all doors in the home open, including to any room in the home, closets, etc. to reduce the amount of contact required. </a:t>
            </a:r>
          </a:p>
        </p:txBody>
      </p:sp>
    </p:spTree>
    <p:extLst>
      <p:ext uri="{BB962C8B-B14F-4D97-AF65-F5344CB8AC3E}">
        <p14:creationId xmlns:p14="http://schemas.microsoft.com/office/powerpoint/2010/main" val="1750749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Home Study Continued 		</a:t>
            </a:r>
          </a:p>
        </p:txBody>
      </p:sp>
      <p:sp>
        <p:nvSpPr>
          <p:cNvPr id="3" name="Content Placeholder 2"/>
          <p:cNvSpPr>
            <a:spLocks noGrp="1"/>
          </p:cNvSpPr>
          <p:nvPr>
            <p:ph idx="1"/>
          </p:nvPr>
        </p:nvSpPr>
        <p:spPr/>
        <p:txBody>
          <a:bodyPr>
            <a:normAutofit lnSpcReduction="10000"/>
          </a:bodyPr>
          <a:lstStyle/>
          <a:p>
            <a:r>
              <a:rPr lang="en-US" dirty="0"/>
              <a:t>Your home study will be written up by the adoption specialist and submitted to the adoption supervisor for review. </a:t>
            </a:r>
          </a:p>
          <a:p>
            <a:r>
              <a:rPr lang="en-US" dirty="0"/>
              <a:t>There are times when additional information may be needed and we discuss any further needs with you. </a:t>
            </a:r>
          </a:p>
          <a:p>
            <a:r>
              <a:rPr lang="en-US" dirty="0"/>
              <a:t>You will receive a copy of your home study for review. Let us know if there are any inaccuracies of fact. </a:t>
            </a:r>
          </a:p>
          <a:p>
            <a:r>
              <a:rPr lang="en-US" dirty="0"/>
              <a:t>Upon supervisory approval of the home study, we can begin matching! </a:t>
            </a:r>
          </a:p>
          <a:p>
            <a:r>
              <a:rPr lang="en-US" dirty="0"/>
              <a:t>We ask that you give us 6 months to match locally before you seek any out of county matches. </a:t>
            </a:r>
          </a:p>
        </p:txBody>
      </p:sp>
    </p:spTree>
    <p:extLst>
      <p:ext uri="{BB962C8B-B14F-4D97-AF65-F5344CB8AC3E}">
        <p14:creationId xmlns:p14="http://schemas.microsoft.com/office/powerpoint/2010/main" val="3466767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245" y="365125"/>
            <a:ext cx="11009555" cy="1325563"/>
          </a:xfrm>
        </p:spPr>
        <p:txBody>
          <a:bodyPr>
            <a:noAutofit/>
          </a:bodyPr>
          <a:lstStyle/>
          <a:p>
            <a:r>
              <a:rPr lang="en-US" sz="7200" b="1" dirty="0">
                <a:solidFill>
                  <a:srgbClr val="4F6E18"/>
                </a:solidFill>
                <a:latin typeface="Arial Narrow" panose="020B0606020202030204" pitchFamily="34" charset="0"/>
              </a:rPr>
              <a:t>Welcome!</a:t>
            </a:r>
          </a:p>
        </p:txBody>
      </p:sp>
      <p:sp>
        <p:nvSpPr>
          <p:cNvPr id="3" name="Content Placeholder 2"/>
          <p:cNvSpPr>
            <a:spLocks noGrp="1"/>
          </p:cNvSpPr>
          <p:nvPr>
            <p:ph idx="1"/>
          </p:nvPr>
        </p:nvSpPr>
        <p:spPr>
          <a:xfrm>
            <a:off x="150607" y="1409252"/>
            <a:ext cx="11930231" cy="4733364"/>
          </a:xfrm>
        </p:spPr>
        <p:txBody>
          <a:bodyPr>
            <a:normAutofit/>
          </a:bodyPr>
          <a:lstStyle/>
          <a:p>
            <a:pPr marL="45720" indent="0">
              <a:buNone/>
            </a:pPr>
            <a:endParaRPr lang="en-US" dirty="0">
              <a:latin typeface="Century Gothic" panose="020B0502020202020204" pitchFamily="34" charset="0"/>
            </a:endParaRPr>
          </a:p>
          <a:p>
            <a:r>
              <a:rPr lang="en-US" sz="3000" dirty="0">
                <a:solidFill>
                  <a:srgbClr val="003C6A"/>
                </a:solidFill>
                <a:latin typeface="Century Gothic" panose="020B0502020202020204" pitchFamily="34" charset="0"/>
              </a:rPr>
              <a:t>Any questions regarding last weeks material or homework?  </a:t>
            </a:r>
          </a:p>
          <a:p>
            <a:endParaRPr lang="en-US" sz="3000" dirty="0">
              <a:solidFill>
                <a:srgbClr val="003C6A"/>
              </a:solidFill>
              <a:latin typeface="Century Gothic" panose="020B0502020202020204" pitchFamily="34" charset="0"/>
            </a:endParaRPr>
          </a:p>
          <a:p>
            <a:r>
              <a:rPr lang="en-US" sz="3000" dirty="0">
                <a:solidFill>
                  <a:srgbClr val="003C6A"/>
                </a:solidFill>
                <a:latin typeface="Century Gothic" panose="020B0502020202020204" pitchFamily="34" charset="0"/>
              </a:rPr>
              <a:t>How is everyone feeling about what you learned?  </a:t>
            </a:r>
          </a:p>
          <a:p>
            <a:endParaRPr lang="en-US" sz="3000" dirty="0">
              <a:solidFill>
                <a:srgbClr val="003C6A"/>
              </a:solidFill>
              <a:latin typeface="Century Gothic" panose="020B0502020202020204" pitchFamily="34" charset="0"/>
            </a:endParaRPr>
          </a:p>
          <a:p>
            <a:r>
              <a:rPr lang="en-US" sz="3000" dirty="0">
                <a:solidFill>
                  <a:srgbClr val="003C6A"/>
                </a:solidFill>
                <a:latin typeface="Century Gothic" panose="020B0502020202020204" pitchFamily="34" charset="0"/>
              </a:rPr>
              <a:t>Today we are going to be discussing Sexual Safety, Post Adoption services, as well as the benefits to Adoption.  </a:t>
            </a:r>
          </a:p>
        </p:txBody>
      </p:sp>
    </p:spTree>
    <p:extLst>
      <p:ext uri="{BB962C8B-B14F-4D97-AF65-F5344CB8AC3E}">
        <p14:creationId xmlns:p14="http://schemas.microsoft.com/office/powerpoint/2010/main" val="2597128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82881" y="204394"/>
            <a:ext cx="11661288" cy="938605"/>
          </a:xfrm>
        </p:spPr>
        <p:txBody>
          <a:bodyPr>
            <a:noAutofit/>
          </a:bodyPr>
          <a:lstStyle/>
          <a:p>
            <a:pPr algn="ctr"/>
            <a:r>
              <a:rPr lang="en-US" sz="6600" b="1" dirty="0">
                <a:solidFill>
                  <a:srgbClr val="4F6E18"/>
                </a:solidFill>
                <a:latin typeface="Arial Narrow" panose="020B0606020202030204" pitchFamily="34" charset="0"/>
              </a:rPr>
              <a:t>What happens next?  </a:t>
            </a:r>
          </a:p>
        </p:txBody>
      </p:sp>
      <p:sp>
        <p:nvSpPr>
          <p:cNvPr id="2" name="Content Placeholder 1"/>
          <p:cNvSpPr>
            <a:spLocks noGrp="1"/>
          </p:cNvSpPr>
          <p:nvPr>
            <p:ph sz="half" idx="2"/>
          </p:nvPr>
        </p:nvSpPr>
        <p:spPr>
          <a:xfrm>
            <a:off x="182880" y="1463040"/>
            <a:ext cx="11822654" cy="4701092"/>
          </a:xfrm>
        </p:spPr>
        <p:txBody>
          <a:bodyPr>
            <a:normAutofit lnSpcReduction="10000"/>
          </a:bodyPr>
          <a:lstStyle/>
          <a:p>
            <a:r>
              <a:rPr lang="en-US" sz="3000" dirty="0">
                <a:solidFill>
                  <a:srgbClr val="003C6A"/>
                </a:solidFill>
                <a:latin typeface="Century Gothic" panose="020B0502020202020204" pitchFamily="34" charset="0"/>
              </a:rPr>
              <a:t>Once your home study is completed and approved by Heartland for Children, you will be provided with a copy for your records.  </a:t>
            </a:r>
          </a:p>
          <a:p>
            <a:pPr marL="0" indent="0">
              <a:buNone/>
            </a:pPr>
            <a:endParaRPr lang="en-US" sz="3000" dirty="0">
              <a:solidFill>
                <a:srgbClr val="003C6A"/>
              </a:solidFill>
              <a:latin typeface="Century Gothic" panose="020B0502020202020204" pitchFamily="34" charset="0"/>
            </a:endParaRPr>
          </a:p>
          <a:p>
            <a:pPr indent="-274320">
              <a:lnSpc>
                <a:spcPct val="80000"/>
              </a:lnSpc>
              <a:defRPr/>
            </a:pPr>
            <a:r>
              <a:rPr lang="en-US" sz="3000" dirty="0">
                <a:solidFill>
                  <a:srgbClr val="003C6A"/>
                </a:solidFill>
                <a:latin typeface="Century Gothic" panose="020B0502020202020204" pitchFamily="34" charset="0"/>
              </a:rPr>
              <a:t>Then you wait…. This is the most difficult part: the time between your home study completion and a match.  </a:t>
            </a:r>
          </a:p>
          <a:p>
            <a:pPr marL="0" indent="0">
              <a:lnSpc>
                <a:spcPct val="80000"/>
              </a:lnSpc>
              <a:buNone/>
              <a:defRPr/>
            </a:pPr>
            <a:endParaRPr lang="en-US" sz="3000" dirty="0">
              <a:solidFill>
                <a:srgbClr val="003C6A"/>
              </a:solidFill>
              <a:latin typeface="Century Gothic" panose="020B0502020202020204" pitchFamily="34" charset="0"/>
            </a:endParaRPr>
          </a:p>
          <a:p>
            <a:pPr indent="-274320">
              <a:lnSpc>
                <a:spcPct val="80000"/>
              </a:lnSpc>
              <a:defRPr/>
            </a:pPr>
            <a:r>
              <a:rPr lang="en-US" sz="3000" i="1" dirty="0">
                <a:solidFill>
                  <a:srgbClr val="003C6A"/>
                </a:solidFill>
                <a:latin typeface="Century Gothic" panose="020B0502020202020204" pitchFamily="34" charset="0"/>
              </a:rPr>
              <a:t>Be Patient!</a:t>
            </a:r>
            <a:r>
              <a:rPr lang="en-US" sz="3000" dirty="0">
                <a:solidFill>
                  <a:srgbClr val="003C6A"/>
                </a:solidFill>
                <a:latin typeface="Century Gothic" panose="020B0502020202020204" pitchFamily="34" charset="0"/>
              </a:rPr>
              <a:t>  It is hard, but finding a right adoptive match is better than rushing into a “maybe” match.  Remember, Adoption is a </a:t>
            </a:r>
            <a:r>
              <a:rPr lang="en-US" sz="3000" u="sng" dirty="0">
                <a:solidFill>
                  <a:srgbClr val="003C6A"/>
                </a:solidFill>
                <a:latin typeface="Century Gothic" panose="020B0502020202020204" pitchFamily="34" charset="0"/>
              </a:rPr>
              <a:t>permanent commitment</a:t>
            </a:r>
            <a:r>
              <a:rPr lang="en-US" sz="3000" dirty="0">
                <a:solidFill>
                  <a:srgbClr val="003C6A"/>
                </a:solidFill>
                <a:latin typeface="Century Gothic" panose="020B0502020202020204" pitchFamily="34" charset="0"/>
              </a:rPr>
              <a:t> and this will affect your family long term – so it is an important decision! </a:t>
            </a:r>
          </a:p>
          <a:p>
            <a:endParaRPr lang="en-US" dirty="0">
              <a:solidFill>
                <a:srgbClr val="003C6A"/>
              </a:solidFill>
            </a:endParaRPr>
          </a:p>
        </p:txBody>
      </p:sp>
    </p:spTree>
    <p:extLst>
      <p:ext uri="{BB962C8B-B14F-4D97-AF65-F5344CB8AC3E}">
        <p14:creationId xmlns:p14="http://schemas.microsoft.com/office/powerpoint/2010/main" val="722520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153" y="365125"/>
            <a:ext cx="11424621" cy="1325563"/>
          </a:xfrm>
        </p:spPr>
        <p:txBody>
          <a:bodyPr>
            <a:noAutofit/>
          </a:bodyPr>
          <a:lstStyle/>
          <a:p>
            <a:r>
              <a:rPr lang="en-US" sz="7200" b="1" dirty="0">
                <a:solidFill>
                  <a:srgbClr val="4F6E18"/>
                </a:solidFill>
                <a:latin typeface="Arial Narrow" panose="020B0606020202030204" pitchFamily="34" charset="0"/>
              </a:rPr>
              <a:t>Matching … </a:t>
            </a:r>
          </a:p>
        </p:txBody>
      </p:sp>
      <p:sp>
        <p:nvSpPr>
          <p:cNvPr id="3" name="Content Placeholder 2"/>
          <p:cNvSpPr>
            <a:spLocks noGrp="1"/>
          </p:cNvSpPr>
          <p:nvPr>
            <p:ph idx="1"/>
          </p:nvPr>
        </p:nvSpPr>
        <p:spPr>
          <a:xfrm>
            <a:off x="215153" y="1583111"/>
            <a:ext cx="11801139" cy="4581020"/>
          </a:xfrm>
        </p:spPr>
        <p:txBody>
          <a:bodyPr>
            <a:normAutofit fontScale="70000" lnSpcReduction="20000"/>
          </a:bodyPr>
          <a:lstStyle/>
          <a:p>
            <a:pPr>
              <a:lnSpc>
                <a:spcPct val="120000"/>
              </a:lnSpc>
            </a:pPr>
            <a:r>
              <a:rPr lang="en-US" altLang="en-US" sz="3600" dirty="0">
                <a:solidFill>
                  <a:srgbClr val="003C6A"/>
                </a:solidFill>
                <a:latin typeface="Century Gothic" panose="020B0502020202020204" pitchFamily="34" charset="0"/>
              </a:rPr>
              <a:t>I will work on recruitment for you….. But remember, </a:t>
            </a:r>
            <a:r>
              <a:rPr lang="en-US" altLang="en-US" sz="3600" i="1" u="sng" dirty="0">
                <a:solidFill>
                  <a:srgbClr val="003C6A"/>
                </a:solidFill>
                <a:latin typeface="Century Gothic" panose="020B0502020202020204" pitchFamily="34" charset="0"/>
              </a:rPr>
              <a:t>I am looking to match our children with families – not to match our families with children</a:t>
            </a:r>
            <a:r>
              <a:rPr lang="en-US" altLang="en-US" sz="3600" i="1" dirty="0">
                <a:solidFill>
                  <a:srgbClr val="003C6A"/>
                </a:solidFill>
                <a:latin typeface="Century Gothic" panose="020B0502020202020204" pitchFamily="34" charset="0"/>
              </a:rPr>
              <a:t>.  </a:t>
            </a:r>
            <a:r>
              <a:rPr lang="en-US" altLang="en-US" sz="3600" dirty="0">
                <a:solidFill>
                  <a:srgbClr val="003C6A"/>
                </a:solidFill>
                <a:latin typeface="Century Gothic" panose="020B0502020202020204" pitchFamily="34" charset="0"/>
              </a:rPr>
              <a:t>I only know about children within our area.</a:t>
            </a:r>
          </a:p>
          <a:p>
            <a:pPr>
              <a:lnSpc>
                <a:spcPct val="120000"/>
              </a:lnSpc>
            </a:pPr>
            <a:r>
              <a:rPr lang="en-US" altLang="en-US" sz="3600" dirty="0">
                <a:solidFill>
                  <a:srgbClr val="003C6A"/>
                </a:solidFill>
                <a:latin typeface="Century Gothic" panose="020B0502020202020204" pitchFamily="34" charset="0"/>
              </a:rPr>
              <a:t>You can also see available children for adoption in our Circuit via the Adoption Heart Gallery</a:t>
            </a:r>
          </a:p>
          <a:p>
            <a:pPr lvl="1">
              <a:lnSpc>
                <a:spcPct val="120000"/>
              </a:lnSpc>
            </a:pPr>
            <a:r>
              <a:rPr lang="en-US" altLang="en-US" sz="3600" dirty="0">
                <a:solidFill>
                  <a:srgbClr val="003C6A"/>
                </a:solidFill>
                <a:latin typeface="Century Gothic" panose="020B0502020202020204" pitchFamily="34" charset="0"/>
                <a:hlinkClick r:id="rId2"/>
              </a:rPr>
              <a:t>www.heartgalleryofheartland.org</a:t>
            </a:r>
            <a:r>
              <a:rPr lang="en-US" altLang="en-US" sz="3600" dirty="0">
                <a:solidFill>
                  <a:srgbClr val="003C6A"/>
                </a:solidFill>
                <a:latin typeface="Century Gothic" panose="020B0502020202020204" pitchFamily="34" charset="0"/>
              </a:rPr>
              <a:t> </a:t>
            </a:r>
          </a:p>
          <a:p>
            <a:pPr>
              <a:lnSpc>
                <a:spcPct val="120000"/>
              </a:lnSpc>
            </a:pPr>
            <a:r>
              <a:rPr lang="en-US" altLang="en-US" sz="3600" dirty="0">
                <a:solidFill>
                  <a:srgbClr val="003C6A"/>
                </a:solidFill>
                <a:latin typeface="Century Gothic" panose="020B0502020202020204" pitchFamily="34" charset="0"/>
              </a:rPr>
              <a:t>Other websites are: </a:t>
            </a:r>
          </a:p>
          <a:p>
            <a:pPr lvl="1">
              <a:lnSpc>
                <a:spcPct val="120000"/>
              </a:lnSpc>
            </a:pPr>
            <a:r>
              <a:rPr lang="en-US" altLang="en-US" sz="3600" dirty="0">
                <a:solidFill>
                  <a:srgbClr val="003C6A"/>
                </a:solidFill>
                <a:latin typeface="Century Gothic" panose="020B0502020202020204" pitchFamily="34" charset="0"/>
              </a:rPr>
              <a:t>Adoptflorida.com</a:t>
            </a:r>
          </a:p>
          <a:p>
            <a:pPr lvl="2">
              <a:lnSpc>
                <a:spcPct val="120000"/>
              </a:lnSpc>
            </a:pPr>
            <a:r>
              <a:rPr lang="en-US" altLang="en-US" sz="3600" dirty="0">
                <a:solidFill>
                  <a:srgbClr val="003C6A"/>
                </a:solidFill>
                <a:latin typeface="Century Gothic" panose="020B0502020202020204" pitchFamily="34" charset="0"/>
              </a:rPr>
              <a:t>Links to specific Heart Galleries </a:t>
            </a:r>
          </a:p>
          <a:p>
            <a:pPr lvl="1">
              <a:lnSpc>
                <a:spcPct val="120000"/>
              </a:lnSpc>
            </a:pPr>
            <a:r>
              <a:rPr lang="en-US" altLang="en-US" sz="3600" dirty="0">
                <a:solidFill>
                  <a:srgbClr val="003C6A"/>
                </a:solidFill>
                <a:latin typeface="Century Gothic" panose="020B0502020202020204" pitchFamily="34" charset="0"/>
              </a:rPr>
              <a:t>Adoptuskids.com </a:t>
            </a:r>
          </a:p>
          <a:p>
            <a:endParaRPr lang="en-US" dirty="0">
              <a:solidFill>
                <a:srgbClr val="003C6A"/>
              </a:solidFill>
            </a:endParaRPr>
          </a:p>
        </p:txBody>
      </p:sp>
    </p:spTree>
    <p:extLst>
      <p:ext uri="{BB962C8B-B14F-4D97-AF65-F5344CB8AC3E}">
        <p14:creationId xmlns:p14="http://schemas.microsoft.com/office/powerpoint/2010/main" val="3209904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121" y="128457"/>
            <a:ext cx="11715078" cy="1162461"/>
          </a:xfrm>
        </p:spPr>
        <p:txBody>
          <a:bodyPr>
            <a:noAutofit/>
          </a:bodyPr>
          <a:lstStyle/>
          <a:p>
            <a:r>
              <a:rPr lang="en-US" b="1" dirty="0">
                <a:solidFill>
                  <a:srgbClr val="4F6E18"/>
                </a:solidFill>
                <a:latin typeface="Arial Narrow" panose="020B0606020202030204" pitchFamily="34" charset="0"/>
              </a:rPr>
              <a:t>Tips!</a:t>
            </a:r>
          </a:p>
        </p:txBody>
      </p:sp>
      <p:sp>
        <p:nvSpPr>
          <p:cNvPr id="3" name="Content Placeholder 2"/>
          <p:cNvSpPr>
            <a:spLocks noGrp="1"/>
          </p:cNvSpPr>
          <p:nvPr>
            <p:ph idx="1"/>
          </p:nvPr>
        </p:nvSpPr>
        <p:spPr>
          <a:xfrm>
            <a:off x="172121" y="1183342"/>
            <a:ext cx="11865685" cy="4765638"/>
          </a:xfrm>
        </p:spPr>
        <p:txBody>
          <a:bodyPr>
            <a:normAutofit fontScale="92500"/>
          </a:bodyPr>
          <a:lstStyle/>
          <a:p>
            <a:pPr>
              <a:lnSpc>
                <a:spcPct val="100000"/>
              </a:lnSpc>
            </a:pPr>
            <a:r>
              <a:rPr lang="en-US" altLang="en-US" dirty="0">
                <a:solidFill>
                  <a:srgbClr val="003C6A"/>
                </a:solidFill>
                <a:latin typeface="Century Gothic" panose="020B0502020202020204" pitchFamily="34" charset="0"/>
              </a:rPr>
              <a:t>Keep in contact often to touch base.  </a:t>
            </a:r>
          </a:p>
          <a:p>
            <a:pPr lvl="2">
              <a:lnSpc>
                <a:spcPct val="100000"/>
              </a:lnSpc>
            </a:pPr>
            <a:r>
              <a:rPr lang="en-US" altLang="en-US" dirty="0">
                <a:solidFill>
                  <a:srgbClr val="003C6A"/>
                </a:solidFill>
                <a:latin typeface="Century Gothic" panose="020B0502020202020204" pitchFamily="34" charset="0"/>
              </a:rPr>
              <a:t>Contact with all families should be made at least once per month.  </a:t>
            </a:r>
          </a:p>
          <a:p>
            <a:pPr>
              <a:lnSpc>
                <a:spcPct val="100000"/>
              </a:lnSpc>
            </a:pPr>
            <a:r>
              <a:rPr lang="en-US" altLang="en-US" i="1" dirty="0">
                <a:solidFill>
                  <a:srgbClr val="003C6A"/>
                </a:solidFill>
                <a:latin typeface="Century Gothic" panose="020B0502020202020204" pitchFamily="34" charset="0"/>
              </a:rPr>
              <a:t>Be open</a:t>
            </a:r>
            <a:r>
              <a:rPr lang="en-US" altLang="en-US" dirty="0">
                <a:solidFill>
                  <a:srgbClr val="003C6A"/>
                </a:solidFill>
                <a:latin typeface="Century Gothic" panose="020B0502020202020204" pitchFamily="34" charset="0"/>
              </a:rPr>
              <a:t>.  The more open you are about what child/children you are interested in – the more likely you are going to be matched.  </a:t>
            </a:r>
          </a:p>
          <a:p>
            <a:pPr lvl="2">
              <a:lnSpc>
                <a:spcPct val="100000"/>
              </a:lnSpc>
            </a:pPr>
            <a:r>
              <a:rPr lang="en-US" altLang="en-US" dirty="0">
                <a:solidFill>
                  <a:srgbClr val="003C6A"/>
                </a:solidFill>
                <a:latin typeface="Century Gothic" panose="020B0502020202020204" pitchFamily="34" charset="0"/>
              </a:rPr>
              <a:t>Remember the majority of the children that need a forever family are between the ages of 10 and 17 and have moderate or severe needs.  </a:t>
            </a:r>
          </a:p>
          <a:p>
            <a:pPr>
              <a:lnSpc>
                <a:spcPct val="100000"/>
              </a:lnSpc>
            </a:pPr>
            <a:r>
              <a:rPr lang="en-US" altLang="en-US" dirty="0">
                <a:solidFill>
                  <a:srgbClr val="003C6A"/>
                </a:solidFill>
                <a:latin typeface="Century Gothic" panose="020B0502020202020204" pitchFamily="34" charset="0"/>
              </a:rPr>
              <a:t>Do not lose hope or interest just because it is taking a while to be matched.  Matching is not an easy thing. Think of how long it takes to find a spouse and the process that occurred to make that happen!  </a:t>
            </a:r>
          </a:p>
          <a:p>
            <a:pPr>
              <a:lnSpc>
                <a:spcPct val="100000"/>
              </a:lnSpc>
            </a:pPr>
            <a:r>
              <a:rPr lang="en-US" altLang="en-US" dirty="0">
                <a:solidFill>
                  <a:srgbClr val="003C6A"/>
                </a:solidFill>
                <a:latin typeface="Century Gothic" panose="020B0502020202020204" pitchFamily="34" charset="0"/>
              </a:rPr>
              <a:t>Make connections with others in this class!  They can be a good addition to your support system!  </a:t>
            </a:r>
          </a:p>
          <a:p>
            <a:endParaRPr lang="en-US" dirty="0"/>
          </a:p>
        </p:txBody>
      </p:sp>
    </p:spTree>
    <p:extLst>
      <p:ext uri="{BB962C8B-B14F-4D97-AF65-F5344CB8AC3E}">
        <p14:creationId xmlns:p14="http://schemas.microsoft.com/office/powerpoint/2010/main" val="1711475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668" y="139215"/>
            <a:ext cx="11542956" cy="1325563"/>
          </a:xfrm>
        </p:spPr>
        <p:txBody>
          <a:bodyPr>
            <a:noAutofit/>
          </a:bodyPr>
          <a:lstStyle/>
          <a:p>
            <a:r>
              <a:rPr lang="en-US" b="1" dirty="0">
                <a:solidFill>
                  <a:srgbClr val="4F6E18"/>
                </a:solidFill>
                <a:latin typeface="Arial Narrow" panose="020B0606020202030204" pitchFamily="34" charset="0"/>
              </a:rPr>
              <a:t>Prepare for success!</a:t>
            </a:r>
          </a:p>
        </p:txBody>
      </p:sp>
      <p:sp>
        <p:nvSpPr>
          <p:cNvPr id="3" name="Content Placeholder 2"/>
          <p:cNvSpPr>
            <a:spLocks noGrp="1"/>
          </p:cNvSpPr>
          <p:nvPr>
            <p:ph idx="1"/>
          </p:nvPr>
        </p:nvSpPr>
        <p:spPr>
          <a:xfrm>
            <a:off x="129092" y="1323191"/>
            <a:ext cx="11854927" cy="4389120"/>
          </a:xfrm>
        </p:spPr>
        <p:txBody>
          <a:bodyPr>
            <a:noAutofit/>
          </a:bodyPr>
          <a:lstStyle/>
          <a:p>
            <a:r>
              <a:rPr lang="en-US" sz="2200" dirty="0">
                <a:solidFill>
                  <a:srgbClr val="003C6A"/>
                </a:solidFill>
                <a:latin typeface="Century Gothic" panose="020B0502020202020204" pitchFamily="34" charset="0"/>
              </a:rPr>
              <a:t>Timing!   It has to be the right time, and time that you can dedicate to the process.</a:t>
            </a:r>
          </a:p>
          <a:p>
            <a:pPr lvl="1"/>
            <a:r>
              <a:rPr lang="en-US" sz="2200" dirty="0">
                <a:solidFill>
                  <a:srgbClr val="003C6A"/>
                </a:solidFill>
                <a:latin typeface="Century Gothic" panose="020B0502020202020204" pitchFamily="34" charset="0"/>
              </a:rPr>
              <a:t>Remember that adoption is a journey, not an event.  </a:t>
            </a:r>
          </a:p>
          <a:p>
            <a:r>
              <a:rPr lang="en-US" sz="2200" dirty="0">
                <a:solidFill>
                  <a:srgbClr val="003C6A"/>
                </a:solidFill>
                <a:latin typeface="Century Gothic" panose="020B0502020202020204" pitchFamily="34" charset="0"/>
              </a:rPr>
              <a:t>Continue your education!</a:t>
            </a:r>
          </a:p>
          <a:p>
            <a:r>
              <a:rPr lang="en-US" sz="2200" dirty="0">
                <a:solidFill>
                  <a:srgbClr val="003C6A"/>
                </a:solidFill>
                <a:latin typeface="Century Gothic" panose="020B0502020202020204" pitchFamily="34" charset="0"/>
              </a:rPr>
              <a:t>Be ready for change.  With adoption comes adaptation!</a:t>
            </a:r>
          </a:p>
          <a:p>
            <a:r>
              <a:rPr lang="en-US" sz="2200" dirty="0">
                <a:solidFill>
                  <a:srgbClr val="003C6A"/>
                </a:solidFill>
                <a:latin typeface="Century Gothic" panose="020B0502020202020204" pitchFamily="34" charset="0"/>
              </a:rPr>
              <a:t>Match wisely!  There is no knowing how long it will take to be matched.  It’s okay to say no and it’s okay if it takes longer than a year.  Don’t force it to fit to fit in your timeframe.  </a:t>
            </a:r>
          </a:p>
          <a:p>
            <a:r>
              <a:rPr lang="en-US" sz="2200" dirty="0">
                <a:solidFill>
                  <a:srgbClr val="003C6A"/>
                </a:solidFill>
                <a:latin typeface="Century Gothic" panose="020B0502020202020204" pitchFamily="34" charset="0"/>
              </a:rPr>
              <a:t>Be your child’s advocate! </a:t>
            </a:r>
          </a:p>
          <a:p>
            <a:r>
              <a:rPr lang="en-US" sz="2200" dirty="0">
                <a:solidFill>
                  <a:srgbClr val="003C6A"/>
                </a:solidFill>
                <a:latin typeface="Century Gothic" panose="020B0502020202020204" pitchFamily="34" charset="0"/>
              </a:rPr>
              <a:t>Be honest and open! It’s okay if you need help and supports.  </a:t>
            </a:r>
          </a:p>
          <a:p>
            <a:r>
              <a:rPr lang="en-US" sz="2200" dirty="0">
                <a:solidFill>
                  <a:srgbClr val="003C6A"/>
                </a:solidFill>
                <a:latin typeface="Century Gothic" panose="020B0502020202020204" pitchFamily="34" charset="0"/>
              </a:rPr>
              <a:t>Create a strong support system who will understand and support you.</a:t>
            </a:r>
          </a:p>
          <a:p>
            <a:r>
              <a:rPr lang="en-US" sz="2200" dirty="0">
                <a:solidFill>
                  <a:srgbClr val="003C6A"/>
                </a:solidFill>
                <a:latin typeface="Century Gothic" panose="020B0502020202020204" pitchFamily="34" charset="0"/>
              </a:rPr>
              <a:t>Be okay with the notion that it will be hard work!  </a:t>
            </a:r>
          </a:p>
        </p:txBody>
      </p:sp>
    </p:spTree>
    <p:extLst>
      <p:ext uri="{BB962C8B-B14F-4D97-AF65-F5344CB8AC3E}">
        <p14:creationId xmlns:p14="http://schemas.microsoft.com/office/powerpoint/2010/main" val="2757064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153" y="117700"/>
            <a:ext cx="11138647" cy="1194734"/>
          </a:xfrm>
        </p:spPr>
        <p:txBody>
          <a:bodyPr>
            <a:noAutofit/>
          </a:bodyPr>
          <a:lstStyle/>
          <a:p>
            <a:r>
              <a:rPr lang="en-US" sz="6600" b="1" dirty="0">
                <a:solidFill>
                  <a:srgbClr val="4F6E18"/>
                </a:solidFill>
                <a:latin typeface="Arial Narrow" panose="020B0606020202030204" pitchFamily="34" charset="0"/>
              </a:rPr>
              <a:t>How matching process works…. </a:t>
            </a:r>
          </a:p>
        </p:txBody>
      </p:sp>
      <p:sp>
        <p:nvSpPr>
          <p:cNvPr id="3" name="Content Placeholder 2"/>
          <p:cNvSpPr>
            <a:spLocks noGrp="1"/>
          </p:cNvSpPr>
          <p:nvPr>
            <p:ph idx="1"/>
          </p:nvPr>
        </p:nvSpPr>
        <p:spPr>
          <a:xfrm>
            <a:off x="215153" y="1312434"/>
            <a:ext cx="11822654" cy="4679575"/>
          </a:xfrm>
        </p:spPr>
        <p:txBody>
          <a:bodyPr>
            <a:normAutofit fontScale="92500" lnSpcReduction="10000"/>
          </a:bodyPr>
          <a:lstStyle/>
          <a:p>
            <a:pPr>
              <a:lnSpc>
                <a:spcPct val="80000"/>
              </a:lnSpc>
            </a:pPr>
            <a:r>
              <a:rPr lang="en-US" altLang="en-US" dirty="0">
                <a:solidFill>
                  <a:srgbClr val="003C6A"/>
                </a:solidFill>
                <a:latin typeface="Times New Roman" panose="02020603050405020304" pitchFamily="18" charset="0"/>
              </a:rPr>
              <a:t>There are various ways that a match can occur….. </a:t>
            </a:r>
          </a:p>
          <a:p>
            <a:pPr lvl="2">
              <a:lnSpc>
                <a:spcPct val="80000"/>
              </a:lnSpc>
            </a:pPr>
            <a:r>
              <a:rPr lang="en-US" altLang="en-US" sz="2800" dirty="0">
                <a:solidFill>
                  <a:srgbClr val="003C6A"/>
                </a:solidFill>
                <a:latin typeface="Times New Roman" panose="02020603050405020304" pitchFamily="18" charset="0"/>
              </a:rPr>
              <a:t>You can inquire about a child you see online at the Heart Gallery</a:t>
            </a:r>
          </a:p>
          <a:p>
            <a:pPr lvl="2">
              <a:lnSpc>
                <a:spcPct val="80000"/>
              </a:lnSpc>
            </a:pPr>
            <a:r>
              <a:rPr lang="en-US" altLang="en-US" sz="2800" dirty="0">
                <a:solidFill>
                  <a:srgbClr val="003C6A"/>
                </a:solidFill>
                <a:latin typeface="Times New Roman" panose="02020603050405020304" pitchFamily="18" charset="0"/>
              </a:rPr>
              <a:t>You can be recommended as a possible match for a child from your Adoption Specialist</a:t>
            </a:r>
          </a:p>
          <a:p>
            <a:pPr lvl="2">
              <a:lnSpc>
                <a:spcPct val="80000"/>
              </a:lnSpc>
            </a:pPr>
            <a:r>
              <a:rPr lang="en-US" altLang="en-US" sz="2800" dirty="0">
                <a:solidFill>
                  <a:srgbClr val="003C6A"/>
                </a:solidFill>
                <a:latin typeface="Times New Roman" panose="02020603050405020304" pitchFamily="18" charset="0"/>
              </a:rPr>
              <a:t>An Adoption Case Manager can review your study and think you could be a good match for a child/children they are working with.  </a:t>
            </a:r>
          </a:p>
          <a:p>
            <a:pPr>
              <a:lnSpc>
                <a:spcPct val="80000"/>
              </a:lnSpc>
            </a:pPr>
            <a:r>
              <a:rPr lang="en-US" altLang="en-US" dirty="0">
                <a:solidFill>
                  <a:srgbClr val="003C6A"/>
                </a:solidFill>
                <a:latin typeface="Times New Roman" panose="02020603050405020304" pitchFamily="18" charset="0"/>
              </a:rPr>
              <a:t>When you inquire, or you are recommended, the agency will take time to review your home study to see if you could be a possible “match” for their child/children based upon reviewing your strengths as a family and comparing it with the child’s needs and their strengths.  </a:t>
            </a:r>
          </a:p>
          <a:p>
            <a:pPr lvl="2">
              <a:lnSpc>
                <a:spcPct val="80000"/>
              </a:lnSpc>
            </a:pPr>
            <a:r>
              <a:rPr lang="en-US" altLang="en-US" sz="2800" dirty="0">
                <a:solidFill>
                  <a:srgbClr val="003C6A"/>
                </a:solidFill>
                <a:latin typeface="Times New Roman" panose="02020603050405020304" pitchFamily="18" charset="0"/>
              </a:rPr>
              <a:t>The time taken to review your study could be a couple weeks; it can be longer if they are considering a wide variety of other potential families.  </a:t>
            </a:r>
          </a:p>
          <a:p>
            <a:pPr lvl="2">
              <a:lnSpc>
                <a:spcPct val="80000"/>
              </a:lnSpc>
            </a:pPr>
            <a:r>
              <a:rPr lang="en-US" altLang="en-US" sz="2800" dirty="0">
                <a:solidFill>
                  <a:srgbClr val="003C6A"/>
                </a:solidFill>
                <a:latin typeface="Times New Roman" panose="02020603050405020304" pitchFamily="18" charset="0"/>
              </a:rPr>
              <a:t>It is always good to follow up about every two weeks to see if there is any progress determining a match.  </a:t>
            </a:r>
          </a:p>
          <a:p>
            <a:endParaRPr lang="en-US" dirty="0"/>
          </a:p>
        </p:txBody>
      </p:sp>
    </p:spTree>
    <p:extLst>
      <p:ext uri="{BB962C8B-B14F-4D97-AF65-F5344CB8AC3E}">
        <p14:creationId xmlns:p14="http://schemas.microsoft.com/office/powerpoint/2010/main" val="3856082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741" y="117699"/>
            <a:ext cx="10515600" cy="1325563"/>
          </a:xfrm>
        </p:spPr>
        <p:txBody>
          <a:bodyPr>
            <a:noAutofit/>
          </a:bodyPr>
          <a:lstStyle/>
          <a:p>
            <a:r>
              <a:rPr lang="en-US" sz="6600" b="1" dirty="0">
                <a:solidFill>
                  <a:srgbClr val="4F6E18"/>
                </a:solidFill>
                <a:latin typeface="Arial Narrow" panose="020B0606020202030204" pitchFamily="34" charset="0"/>
              </a:rPr>
              <a:t>Matching Process continued… </a:t>
            </a:r>
          </a:p>
        </p:txBody>
      </p:sp>
      <p:sp>
        <p:nvSpPr>
          <p:cNvPr id="3" name="Content Placeholder 2"/>
          <p:cNvSpPr>
            <a:spLocks noGrp="1"/>
          </p:cNvSpPr>
          <p:nvPr>
            <p:ph idx="1"/>
          </p:nvPr>
        </p:nvSpPr>
        <p:spPr>
          <a:xfrm>
            <a:off x="192741" y="1443263"/>
            <a:ext cx="11845066" cy="4408898"/>
          </a:xfrm>
        </p:spPr>
        <p:txBody>
          <a:bodyPr>
            <a:normAutofit fontScale="92500"/>
          </a:bodyPr>
          <a:lstStyle/>
          <a:p>
            <a:pPr>
              <a:lnSpc>
                <a:spcPct val="80000"/>
              </a:lnSpc>
            </a:pPr>
            <a:r>
              <a:rPr lang="en-US" altLang="en-US" sz="2400" dirty="0">
                <a:solidFill>
                  <a:srgbClr val="003C6A"/>
                </a:solidFill>
                <a:latin typeface="Century Gothic" panose="020B0502020202020204" pitchFamily="34" charset="0"/>
              </a:rPr>
              <a:t>There are various meetings during the adoption process.  All of which are a little different with different names, depending on the agency.  </a:t>
            </a:r>
          </a:p>
          <a:p>
            <a:pPr>
              <a:lnSpc>
                <a:spcPct val="80000"/>
              </a:lnSpc>
            </a:pPr>
            <a:endParaRPr lang="en-US" altLang="en-US" sz="2400" dirty="0">
              <a:solidFill>
                <a:srgbClr val="003C6A"/>
              </a:solidFill>
              <a:latin typeface="Century Gothic" panose="020B0502020202020204" pitchFamily="34" charset="0"/>
            </a:endParaRPr>
          </a:p>
          <a:p>
            <a:pPr>
              <a:lnSpc>
                <a:spcPct val="80000"/>
              </a:lnSpc>
            </a:pPr>
            <a:r>
              <a:rPr lang="en-US" altLang="en-US" sz="2400" dirty="0">
                <a:solidFill>
                  <a:srgbClr val="003C6A"/>
                </a:solidFill>
                <a:latin typeface="Century Gothic" panose="020B0502020202020204" pitchFamily="34" charset="0"/>
              </a:rPr>
              <a:t>If you are chosen as a potential match for a child/sibling group along with a couple other families – they may invite you to a </a:t>
            </a:r>
            <a:r>
              <a:rPr lang="en-US" altLang="en-US" sz="2400" u="sng" dirty="0">
                <a:solidFill>
                  <a:srgbClr val="003C6A"/>
                </a:solidFill>
                <a:latin typeface="Century Gothic" panose="020B0502020202020204" pitchFamily="34" charset="0"/>
              </a:rPr>
              <a:t>match meeting</a:t>
            </a:r>
            <a:r>
              <a:rPr lang="en-US" altLang="en-US" sz="2400" dirty="0">
                <a:solidFill>
                  <a:srgbClr val="003C6A"/>
                </a:solidFill>
                <a:latin typeface="Century Gothic" panose="020B0502020202020204" pitchFamily="34" charset="0"/>
              </a:rPr>
              <a:t>.  </a:t>
            </a:r>
          </a:p>
          <a:p>
            <a:pPr lvl="2">
              <a:lnSpc>
                <a:spcPct val="80000"/>
              </a:lnSpc>
            </a:pPr>
            <a:r>
              <a:rPr lang="en-US" altLang="en-US" sz="2400" dirty="0">
                <a:solidFill>
                  <a:srgbClr val="003C6A"/>
                </a:solidFill>
                <a:latin typeface="Century Gothic" panose="020B0502020202020204" pitchFamily="34" charset="0"/>
              </a:rPr>
              <a:t>This basically means they want to meet with you in person to discuss the child/sibling group and present the child’s needs and strengths and try to evaluate if you can meet those needs and support the strengths.  </a:t>
            </a:r>
          </a:p>
          <a:p>
            <a:pPr lvl="2">
              <a:lnSpc>
                <a:spcPct val="80000"/>
              </a:lnSpc>
            </a:pPr>
            <a:r>
              <a:rPr lang="en-US" altLang="en-US" sz="2400" dirty="0">
                <a:solidFill>
                  <a:srgbClr val="003C6A"/>
                </a:solidFill>
                <a:latin typeface="Century Gothic" panose="020B0502020202020204" pitchFamily="34" charset="0"/>
              </a:rPr>
              <a:t>Typically they are also meeting with a few other families as well; this does not mean that you are “matched” yet (unless they tell you otherwise).</a:t>
            </a:r>
          </a:p>
          <a:p>
            <a:pPr lvl="2">
              <a:lnSpc>
                <a:spcPct val="80000"/>
              </a:lnSpc>
            </a:pPr>
            <a:r>
              <a:rPr lang="en-US" altLang="en-US" sz="2400" dirty="0">
                <a:solidFill>
                  <a:srgbClr val="003C6A"/>
                </a:solidFill>
                <a:latin typeface="Century Gothic" panose="020B0502020202020204" pitchFamily="34" charset="0"/>
              </a:rPr>
              <a:t>When hearing the child’s needs and strengths, be honest about your family’s ability to provide for that child/sibling group.  </a:t>
            </a:r>
          </a:p>
          <a:p>
            <a:pPr lvl="2">
              <a:lnSpc>
                <a:spcPct val="80000"/>
              </a:lnSpc>
            </a:pPr>
            <a:r>
              <a:rPr lang="en-US" altLang="en-US" sz="2400" dirty="0">
                <a:solidFill>
                  <a:srgbClr val="003C6A"/>
                </a:solidFill>
                <a:latin typeface="Century Gothic" panose="020B0502020202020204" pitchFamily="34" charset="0"/>
              </a:rPr>
              <a:t>Some agencies will send you the child study prior to the match meeting so you can see beforehand the child’s needs and strengths.  </a:t>
            </a:r>
          </a:p>
          <a:p>
            <a:endParaRPr lang="en-US" dirty="0">
              <a:solidFill>
                <a:srgbClr val="003C6A"/>
              </a:solidFill>
            </a:endParaRPr>
          </a:p>
        </p:txBody>
      </p:sp>
    </p:spTree>
    <p:extLst>
      <p:ext uri="{BB962C8B-B14F-4D97-AF65-F5344CB8AC3E}">
        <p14:creationId xmlns:p14="http://schemas.microsoft.com/office/powerpoint/2010/main" val="4306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395" y="171487"/>
            <a:ext cx="11149405" cy="1325563"/>
          </a:xfrm>
        </p:spPr>
        <p:txBody>
          <a:bodyPr>
            <a:noAutofit/>
          </a:bodyPr>
          <a:lstStyle/>
          <a:p>
            <a:r>
              <a:rPr lang="en-US" sz="6600" b="1" dirty="0">
                <a:solidFill>
                  <a:srgbClr val="4F6E18"/>
                </a:solidFill>
                <a:latin typeface="Arial Narrow" panose="020B0606020202030204" pitchFamily="34" charset="0"/>
              </a:rPr>
              <a:t>Matching process continued…</a:t>
            </a:r>
          </a:p>
        </p:txBody>
      </p:sp>
      <p:sp>
        <p:nvSpPr>
          <p:cNvPr id="3" name="Content Placeholder 2"/>
          <p:cNvSpPr>
            <a:spLocks noGrp="1"/>
          </p:cNvSpPr>
          <p:nvPr>
            <p:ph idx="1"/>
          </p:nvPr>
        </p:nvSpPr>
        <p:spPr>
          <a:xfrm>
            <a:off x="204395" y="1497051"/>
            <a:ext cx="11822654" cy="4408898"/>
          </a:xfrm>
        </p:spPr>
        <p:txBody>
          <a:bodyPr>
            <a:normAutofit lnSpcReduction="10000"/>
          </a:bodyPr>
          <a:lstStyle/>
          <a:p>
            <a:pPr>
              <a:lnSpc>
                <a:spcPct val="80000"/>
              </a:lnSpc>
            </a:pPr>
            <a:r>
              <a:rPr lang="en-US" altLang="en-US" sz="2400" dirty="0">
                <a:solidFill>
                  <a:srgbClr val="003C6A"/>
                </a:solidFill>
                <a:latin typeface="Century Gothic" panose="020B0502020202020204" pitchFamily="34" charset="0"/>
              </a:rPr>
              <a:t>When matched, you will initiate the disclosure process and disclosure meetings.  </a:t>
            </a:r>
          </a:p>
          <a:p>
            <a:pPr>
              <a:lnSpc>
                <a:spcPct val="80000"/>
              </a:lnSpc>
            </a:pPr>
            <a:r>
              <a:rPr lang="en-US" altLang="en-US" sz="2400" dirty="0">
                <a:solidFill>
                  <a:srgbClr val="003C6A"/>
                </a:solidFill>
                <a:latin typeface="Century Gothic" panose="020B0502020202020204" pitchFamily="34" charset="0"/>
              </a:rPr>
              <a:t>Disclosure is very important.  This is your opportunity to review the child’s history.  This includes information about why he/she came into care, why the parental rights were terminated, medical history, educational history, siblings or other connections, special needs, behaviors the child demonstrates, placement history, etc.  </a:t>
            </a:r>
          </a:p>
          <a:p>
            <a:pPr lvl="2">
              <a:lnSpc>
                <a:spcPct val="80000"/>
              </a:lnSpc>
            </a:pPr>
            <a:r>
              <a:rPr lang="en-US" altLang="en-US" sz="2400" dirty="0">
                <a:solidFill>
                  <a:srgbClr val="003C6A"/>
                </a:solidFill>
                <a:latin typeface="Century Gothic" panose="020B0502020202020204" pitchFamily="34" charset="0"/>
              </a:rPr>
              <a:t>Please ensure to do disclosure before meeting the child! </a:t>
            </a:r>
          </a:p>
          <a:p>
            <a:pPr>
              <a:lnSpc>
                <a:spcPct val="80000"/>
              </a:lnSpc>
            </a:pPr>
            <a:r>
              <a:rPr lang="en-US" altLang="en-US" sz="2400" dirty="0">
                <a:solidFill>
                  <a:srgbClr val="003C6A"/>
                </a:solidFill>
                <a:latin typeface="Century Gothic" panose="020B0502020202020204" pitchFamily="34" charset="0"/>
              </a:rPr>
              <a:t>This should be the time when you ask questions and try to get to know the child as best you can without meeting him/her.  It is suggested you talk with people who know the child well – such as the Guardian Ad Litem, Foster Parent, Therapist, Case Manager, etc.  </a:t>
            </a:r>
          </a:p>
          <a:p>
            <a:pPr>
              <a:lnSpc>
                <a:spcPct val="80000"/>
              </a:lnSpc>
            </a:pPr>
            <a:r>
              <a:rPr lang="en-US" altLang="en-US" sz="2400" dirty="0">
                <a:solidFill>
                  <a:srgbClr val="003C6A"/>
                </a:solidFill>
                <a:latin typeface="Century Gothic" panose="020B0502020202020204" pitchFamily="34" charset="0"/>
              </a:rPr>
              <a:t>Disclosure meetings are typically more than just one meeting.  It is a few meetings – as it is a lot of information to take in one sitting.  </a:t>
            </a:r>
          </a:p>
          <a:p>
            <a:endParaRPr lang="en-US" dirty="0"/>
          </a:p>
        </p:txBody>
      </p:sp>
    </p:spTree>
    <p:extLst>
      <p:ext uri="{BB962C8B-B14F-4D97-AF65-F5344CB8AC3E}">
        <p14:creationId xmlns:p14="http://schemas.microsoft.com/office/powerpoint/2010/main" val="3843679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772" y="214519"/>
            <a:ext cx="10515600" cy="1065642"/>
          </a:xfrm>
        </p:spPr>
        <p:txBody>
          <a:bodyPr>
            <a:noAutofit/>
          </a:bodyPr>
          <a:lstStyle/>
          <a:p>
            <a:r>
              <a:rPr lang="en-US" sz="7200" b="1" dirty="0">
                <a:solidFill>
                  <a:srgbClr val="4F6E18"/>
                </a:solidFill>
                <a:latin typeface="Arial Narrow" panose="020B0606020202030204" pitchFamily="34" charset="0"/>
              </a:rPr>
              <a:t>After Disclosure… </a:t>
            </a:r>
          </a:p>
        </p:txBody>
      </p:sp>
      <p:sp>
        <p:nvSpPr>
          <p:cNvPr id="3" name="Content Placeholder 2"/>
          <p:cNvSpPr>
            <a:spLocks noGrp="1"/>
          </p:cNvSpPr>
          <p:nvPr>
            <p:ph idx="1"/>
          </p:nvPr>
        </p:nvSpPr>
        <p:spPr>
          <a:xfrm>
            <a:off x="139849" y="1280161"/>
            <a:ext cx="11908716" cy="5056094"/>
          </a:xfrm>
        </p:spPr>
        <p:txBody>
          <a:bodyPr>
            <a:normAutofit lnSpcReduction="10000"/>
          </a:bodyPr>
          <a:lstStyle/>
          <a:p>
            <a:pPr>
              <a:lnSpc>
                <a:spcPct val="80000"/>
              </a:lnSpc>
            </a:pPr>
            <a:r>
              <a:rPr lang="en-US" altLang="en-US" dirty="0">
                <a:solidFill>
                  <a:srgbClr val="003C6A"/>
                </a:solidFill>
                <a:latin typeface="Times New Roman" panose="02020603050405020304" pitchFamily="18" charset="0"/>
              </a:rPr>
              <a:t>If after disclosure you are comfortable and confident you can provide for the child’s needs and support their strengths, visitations will initiate.  </a:t>
            </a:r>
          </a:p>
          <a:p>
            <a:pPr>
              <a:lnSpc>
                <a:spcPct val="80000"/>
              </a:lnSpc>
            </a:pPr>
            <a:r>
              <a:rPr lang="en-US" altLang="en-US" dirty="0">
                <a:solidFill>
                  <a:srgbClr val="003C6A"/>
                </a:solidFill>
                <a:latin typeface="Times New Roman" panose="02020603050405020304" pitchFamily="18" charset="0"/>
              </a:rPr>
              <a:t>You should never agree to meet the child and begin visits if you are not confident that you can provide for the child’s current and long-term needs.  It is not fair for the child to have a visit with a family who cannot care for them.  </a:t>
            </a:r>
          </a:p>
          <a:p>
            <a:pPr>
              <a:lnSpc>
                <a:spcPct val="80000"/>
              </a:lnSpc>
            </a:pPr>
            <a:r>
              <a:rPr lang="en-US" altLang="en-US" dirty="0">
                <a:solidFill>
                  <a:srgbClr val="003C6A"/>
                </a:solidFill>
                <a:latin typeface="Times New Roman" panose="02020603050405020304" pitchFamily="18" charset="0"/>
              </a:rPr>
              <a:t>Visits are typically supervised at first so the child has a familiar person nearby and interactions can be observed.  </a:t>
            </a:r>
          </a:p>
          <a:p>
            <a:pPr>
              <a:lnSpc>
                <a:spcPct val="80000"/>
              </a:lnSpc>
            </a:pPr>
            <a:r>
              <a:rPr lang="en-US" altLang="en-US" dirty="0">
                <a:solidFill>
                  <a:srgbClr val="003C6A"/>
                </a:solidFill>
                <a:latin typeface="Times New Roman" panose="02020603050405020304" pitchFamily="18" charset="0"/>
              </a:rPr>
              <a:t>Visits progress from supervised to unsupervised day visits, to overnight visits, to weekend visits, progressing until the child, family, and case management organization all agree the child is ready to move in.  </a:t>
            </a:r>
          </a:p>
          <a:p>
            <a:pPr lvl="2">
              <a:lnSpc>
                <a:spcPct val="80000"/>
              </a:lnSpc>
            </a:pPr>
            <a:r>
              <a:rPr lang="en-US" altLang="en-US" dirty="0">
                <a:solidFill>
                  <a:srgbClr val="003C6A"/>
                </a:solidFill>
                <a:latin typeface="Times New Roman" panose="02020603050405020304" pitchFamily="18" charset="0"/>
              </a:rPr>
              <a:t>The number of visits until the child moves into the home is not a set amount, varying by case. A general example is two supervised visits, three unsupervised day visits, two overnight/weekend visits before the child/children move in.  </a:t>
            </a:r>
          </a:p>
          <a:p>
            <a:pPr lvl="2">
              <a:lnSpc>
                <a:spcPct val="80000"/>
              </a:lnSpc>
            </a:pPr>
            <a:r>
              <a:rPr lang="en-US" altLang="en-US" dirty="0">
                <a:solidFill>
                  <a:srgbClr val="003C6A"/>
                </a:solidFill>
                <a:latin typeface="Times New Roman" panose="02020603050405020304" pitchFamily="18" charset="0"/>
              </a:rPr>
              <a:t>School must also be considered.  Generally moves are made during school breaks to keep disruption at a minimum as many children will need to change schools.   </a:t>
            </a:r>
          </a:p>
          <a:p>
            <a:endParaRPr lang="en-US" dirty="0">
              <a:solidFill>
                <a:srgbClr val="003C6A"/>
              </a:solidFill>
            </a:endParaRPr>
          </a:p>
        </p:txBody>
      </p:sp>
    </p:spTree>
    <p:extLst>
      <p:ext uri="{BB962C8B-B14F-4D97-AF65-F5344CB8AC3E}">
        <p14:creationId xmlns:p14="http://schemas.microsoft.com/office/powerpoint/2010/main" val="560359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287" y="193004"/>
            <a:ext cx="10515600" cy="1108672"/>
          </a:xfrm>
        </p:spPr>
        <p:txBody>
          <a:bodyPr>
            <a:noAutofit/>
          </a:bodyPr>
          <a:lstStyle/>
          <a:p>
            <a:r>
              <a:rPr lang="en-US" sz="6600" b="1" dirty="0">
                <a:solidFill>
                  <a:srgbClr val="4F6E18"/>
                </a:solidFill>
                <a:latin typeface="Arial Narrow" panose="020B0606020202030204" pitchFamily="34" charset="0"/>
              </a:rPr>
              <a:t>Getting ready for placement</a:t>
            </a:r>
          </a:p>
        </p:txBody>
      </p:sp>
      <p:sp>
        <p:nvSpPr>
          <p:cNvPr id="3" name="Content Placeholder 2"/>
          <p:cNvSpPr>
            <a:spLocks noGrp="1"/>
          </p:cNvSpPr>
          <p:nvPr>
            <p:ph idx="1"/>
          </p:nvPr>
        </p:nvSpPr>
        <p:spPr>
          <a:xfrm>
            <a:off x="161365" y="1420009"/>
            <a:ext cx="11811896" cy="4496697"/>
          </a:xfrm>
        </p:spPr>
        <p:txBody>
          <a:bodyPr>
            <a:noAutofit/>
          </a:bodyPr>
          <a:lstStyle/>
          <a:p>
            <a:pPr indent="-274320">
              <a:lnSpc>
                <a:spcPct val="80000"/>
              </a:lnSpc>
              <a:defRPr/>
            </a:pPr>
            <a:r>
              <a:rPr lang="en-US" sz="2600" dirty="0">
                <a:solidFill>
                  <a:srgbClr val="003C6A"/>
                </a:solidFill>
                <a:latin typeface="Times New Roman" pitchFamily="18" charset="0"/>
              </a:rPr>
              <a:t>What a child brings…</a:t>
            </a:r>
          </a:p>
          <a:p>
            <a:pPr indent="-274320">
              <a:lnSpc>
                <a:spcPct val="80000"/>
              </a:lnSpc>
              <a:defRPr/>
            </a:pPr>
            <a:r>
              <a:rPr lang="en-US" sz="2600" dirty="0">
                <a:solidFill>
                  <a:srgbClr val="003C6A"/>
                </a:solidFill>
                <a:latin typeface="Times New Roman" pitchFamily="18" charset="0"/>
              </a:rPr>
              <a:t>There will be people visiting your home prior to finalization. </a:t>
            </a:r>
          </a:p>
          <a:p>
            <a:pPr lvl="2">
              <a:lnSpc>
                <a:spcPct val="80000"/>
              </a:lnSpc>
              <a:defRPr/>
            </a:pPr>
            <a:r>
              <a:rPr lang="en-US" sz="2600" dirty="0">
                <a:solidFill>
                  <a:srgbClr val="003C6A"/>
                </a:solidFill>
                <a:latin typeface="Times New Roman" pitchFamily="18" charset="0"/>
              </a:rPr>
              <a:t>Case Managers – at least every 30 days</a:t>
            </a:r>
          </a:p>
          <a:p>
            <a:pPr lvl="2">
              <a:lnSpc>
                <a:spcPct val="80000"/>
              </a:lnSpc>
              <a:defRPr/>
            </a:pPr>
            <a:r>
              <a:rPr lang="en-US" sz="2600" dirty="0">
                <a:solidFill>
                  <a:srgbClr val="003C6A"/>
                </a:solidFill>
                <a:latin typeface="Times New Roman" pitchFamily="18" charset="0"/>
              </a:rPr>
              <a:t>Guardian Ad </a:t>
            </a:r>
            <a:r>
              <a:rPr lang="en-US" sz="2600" dirty="0" err="1">
                <a:solidFill>
                  <a:srgbClr val="003C6A"/>
                </a:solidFill>
                <a:latin typeface="Times New Roman" pitchFamily="18" charset="0"/>
              </a:rPr>
              <a:t>Litems</a:t>
            </a:r>
            <a:r>
              <a:rPr lang="en-US" sz="2600" dirty="0">
                <a:solidFill>
                  <a:srgbClr val="003C6A"/>
                </a:solidFill>
                <a:latin typeface="Times New Roman" pitchFamily="18" charset="0"/>
              </a:rPr>
              <a:t> – typically monthly </a:t>
            </a:r>
          </a:p>
          <a:p>
            <a:pPr lvl="2">
              <a:lnSpc>
                <a:spcPct val="80000"/>
              </a:lnSpc>
              <a:defRPr/>
            </a:pPr>
            <a:r>
              <a:rPr lang="en-US" sz="2600" dirty="0">
                <a:solidFill>
                  <a:srgbClr val="003C6A"/>
                </a:solidFill>
                <a:latin typeface="Times New Roman" pitchFamily="18" charset="0"/>
              </a:rPr>
              <a:t>What happens when they come? </a:t>
            </a:r>
          </a:p>
          <a:p>
            <a:pPr indent="-274320">
              <a:lnSpc>
                <a:spcPct val="80000"/>
              </a:lnSpc>
              <a:defRPr/>
            </a:pPr>
            <a:r>
              <a:rPr lang="en-US" sz="2600" dirty="0">
                <a:solidFill>
                  <a:srgbClr val="003C6A"/>
                </a:solidFill>
                <a:latin typeface="Times New Roman" pitchFamily="18" charset="0"/>
              </a:rPr>
              <a:t>The child(</a:t>
            </a:r>
            <a:r>
              <a:rPr lang="en-US" sz="2600" dirty="0" err="1">
                <a:solidFill>
                  <a:srgbClr val="003C6A"/>
                </a:solidFill>
                <a:latin typeface="Times New Roman" pitchFamily="18" charset="0"/>
              </a:rPr>
              <a:t>ren</a:t>
            </a:r>
            <a:r>
              <a:rPr lang="en-US" sz="2600" dirty="0">
                <a:solidFill>
                  <a:srgbClr val="003C6A"/>
                </a:solidFill>
                <a:latin typeface="Times New Roman" pitchFamily="18" charset="0"/>
              </a:rPr>
              <a:t>) must live with you </a:t>
            </a:r>
            <a:r>
              <a:rPr lang="en-US" sz="2600" b="1" dirty="0">
                <a:solidFill>
                  <a:srgbClr val="003C6A"/>
                </a:solidFill>
                <a:latin typeface="Times New Roman" pitchFamily="18" charset="0"/>
              </a:rPr>
              <a:t>at least </a:t>
            </a:r>
            <a:r>
              <a:rPr lang="en-US" sz="2600" dirty="0">
                <a:solidFill>
                  <a:srgbClr val="003C6A"/>
                </a:solidFill>
                <a:latin typeface="Times New Roman" pitchFamily="18" charset="0"/>
              </a:rPr>
              <a:t>90 days before the adoption can finalize.  </a:t>
            </a:r>
          </a:p>
          <a:p>
            <a:pPr lvl="2">
              <a:lnSpc>
                <a:spcPct val="80000"/>
              </a:lnSpc>
              <a:defRPr/>
            </a:pPr>
            <a:r>
              <a:rPr lang="en-US" sz="2600" dirty="0">
                <a:solidFill>
                  <a:srgbClr val="003C6A"/>
                </a:solidFill>
                <a:latin typeface="Times New Roman" pitchFamily="18" charset="0"/>
              </a:rPr>
              <a:t>Decision to finalize is determined by the family, the child, and case management organization.</a:t>
            </a:r>
          </a:p>
          <a:p>
            <a:pPr lvl="2">
              <a:lnSpc>
                <a:spcPct val="80000"/>
              </a:lnSpc>
              <a:defRPr/>
            </a:pPr>
            <a:r>
              <a:rPr lang="en-US" sz="2600" dirty="0">
                <a:solidFill>
                  <a:srgbClr val="003C6A"/>
                </a:solidFill>
                <a:latin typeface="Times New Roman" pitchFamily="18" charset="0"/>
              </a:rPr>
              <a:t>Rushing to finalize may not be in everyone’s best interest. Take time to stabilize your new family with close supports before you finalize the adoption. </a:t>
            </a:r>
          </a:p>
          <a:p>
            <a:pPr lvl="2">
              <a:lnSpc>
                <a:spcPct val="80000"/>
              </a:lnSpc>
              <a:defRPr/>
            </a:pPr>
            <a:r>
              <a:rPr lang="en-US" sz="2600" dirty="0">
                <a:solidFill>
                  <a:srgbClr val="003C6A"/>
                </a:solidFill>
                <a:latin typeface="Times New Roman" pitchFamily="18" charset="0"/>
              </a:rPr>
              <a:t>Once finalized, the case is closed.  </a:t>
            </a:r>
            <a:endParaRPr lang="en-US" sz="2600" dirty="0">
              <a:solidFill>
                <a:srgbClr val="003C6A"/>
              </a:solidFill>
            </a:endParaRPr>
          </a:p>
        </p:txBody>
      </p:sp>
    </p:spTree>
    <p:extLst>
      <p:ext uri="{BB962C8B-B14F-4D97-AF65-F5344CB8AC3E}">
        <p14:creationId xmlns:p14="http://schemas.microsoft.com/office/powerpoint/2010/main" val="2177982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solidFill>
                  <a:srgbClr val="4F6E18"/>
                </a:solidFill>
                <a:latin typeface="Arial Narrow" panose="020B0606020202030204" pitchFamily="34" charset="0"/>
              </a:rPr>
              <a:t>Questions? </a:t>
            </a:r>
          </a:p>
        </p:txBody>
      </p:sp>
      <p:sp>
        <p:nvSpPr>
          <p:cNvPr id="3" name="Content Placeholder 2"/>
          <p:cNvSpPr>
            <a:spLocks noGrp="1"/>
          </p:cNvSpPr>
          <p:nvPr>
            <p:ph idx="1"/>
          </p:nvPr>
        </p:nvSpPr>
        <p:spPr/>
        <p:txBody>
          <a:bodyPr/>
          <a:lstStyle/>
          <a:p>
            <a:r>
              <a:rPr lang="en-US" dirty="0">
                <a:solidFill>
                  <a:srgbClr val="003C6A"/>
                </a:solidFill>
                <a:latin typeface="Century Gothic" panose="020B0502020202020204" pitchFamily="34" charset="0"/>
              </a:rPr>
              <a:t>THANK YOU ALL SO VERY MUCH! </a:t>
            </a:r>
          </a:p>
        </p:txBody>
      </p:sp>
    </p:spTree>
    <p:extLst>
      <p:ext uri="{BB962C8B-B14F-4D97-AF65-F5344CB8AC3E}">
        <p14:creationId xmlns:p14="http://schemas.microsoft.com/office/powerpoint/2010/main" val="2198210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337" y="299811"/>
            <a:ext cx="11913326" cy="823595"/>
          </a:xfrm>
        </p:spPr>
        <p:txBody>
          <a:bodyPr>
            <a:noAutofit/>
          </a:bodyPr>
          <a:lstStyle/>
          <a:p>
            <a:r>
              <a:rPr lang="en-US" sz="7200" b="1" dirty="0">
                <a:solidFill>
                  <a:srgbClr val="4F6E18"/>
                </a:solidFill>
                <a:latin typeface="Arial Narrow" panose="020B0606020202030204" pitchFamily="34" charset="0"/>
              </a:rPr>
              <a:t>Let’s discuss sexual safety</a:t>
            </a:r>
          </a:p>
        </p:txBody>
      </p:sp>
      <p:sp>
        <p:nvSpPr>
          <p:cNvPr id="3" name="Content Placeholder 2"/>
          <p:cNvSpPr>
            <a:spLocks noGrp="1"/>
          </p:cNvSpPr>
          <p:nvPr>
            <p:ph idx="1"/>
          </p:nvPr>
        </p:nvSpPr>
        <p:spPr>
          <a:xfrm>
            <a:off x="139337" y="1276350"/>
            <a:ext cx="11913326" cy="4882712"/>
          </a:xfrm>
        </p:spPr>
        <p:txBody>
          <a:bodyPr>
            <a:normAutofit fontScale="85000" lnSpcReduction="20000"/>
          </a:bodyPr>
          <a:lstStyle/>
          <a:p>
            <a:pPr>
              <a:lnSpc>
                <a:spcPct val="80000"/>
              </a:lnSpc>
            </a:pPr>
            <a:r>
              <a:rPr lang="en-US" dirty="0">
                <a:solidFill>
                  <a:srgbClr val="003C6A"/>
                </a:solidFill>
                <a:latin typeface="Century Gothic" panose="020B0502020202020204" pitchFamily="34" charset="0"/>
                <a:cs typeface="Times New Roman" pitchFamily="18" charset="0"/>
              </a:rPr>
              <a:t>Did you know that approximately 84% of our children in care have experienced sexual abuse?</a:t>
            </a:r>
          </a:p>
          <a:p>
            <a:pPr lvl="1">
              <a:lnSpc>
                <a:spcPct val="80000"/>
              </a:lnSpc>
            </a:pPr>
            <a:r>
              <a:rPr lang="en-US" dirty="0">
                <a:solidFill>
                  <a:srgbClr val="003C6A"/>
                </a:solidFill>
                <a:latin typeface="Century Gothic" panose="020B0502020202020204" pitchFamily="34" charset="0"/>
                <a:cs typeface="Times New Roman" pitchFamily="18" charset="0"/>
              </a:rPr>
              <a:t>What do we mean by Sexual Abuse? </a:t>
            </a:r>
          </a:p>
          <a:p>
            <a:pPr>
              <a:lnSpc>
                <a:spcPct val="80000"/>
              </a:lnSpc>
            </a:pPr>
            <a:endParaRPr lang="en-US" dirty="0">
              <a:solidFill>
                <a:srgbClr val="003C6A"/>
              </a:solidFill>
              <a:latin typeface="Century Gothic" panose="020B0502020202020204" pitchFamily="34" charset="0"/>
              <a:cs typeface="Times New Roman" pitchFamily="18" charset="0"/>
            </a:endParaRPr>
          </a:p>
          <a:p>
            <a:pPr>
              <a:lnSpc>
                <a:spcPct val="80000"/>
              </a:lnSpc>
            </a:pPr>
            <a:r>
              <a:rPr lang="en-US" dirty="0">
                <a:solidFill>
                  <a:srgbClr val="003C6A"/>
                </a:solidFill>
                <a:latin typeface="Century Gothic" panose="020B0502020202020204" pitchFamily="34" charset="0"/>
                <a:cs typeface="Times New Roman" pitchFamily="18" charset="0"/>
              </a:rPr>
              <a:t>It is important to be knowledgeable of the normal stages of sexual development and common vs. uncommon sexual behaviors and acts.  There is a wide variety of sexualized behaviors that are a normal part of development and childhood.  </a:t>
            </a:r>
          </a:p>
          <a:p>
            <a:pPr>
              <a:lnSpc>
                <a:spcPct val="80000"/>
              </a:lnSpc>
            </a:pPr>
            <a:endParaRPr lang="en-US" dirty="0">
              <a:solidFill>
                <a:srgbClr val="003C6A"/>
              </a:solidFill>
              <a:latin typeface="Century Gothic" panose="020B0502020202020204" pitchFamily="34" charset="0"/>
              <a:cs typeface="Times New Roman" pitchFamily="18" charset="0"/>
            </a:endParaRPr>
          </a:p>
          <a:p>
            <a:pPr>
              <a:lnSpc>
                <a:spcPct val="80000"/>
              </a:lnSpc>
            </a:pPr>
            <a:r>
              <a:rPr lang="en-US" dirty="0">
                <a:solidFill>
                  <a:srgbClr val="003C6A"/>
                </a:solidFill>
                <a:latin typeface="Century Gothic" panose="020B0502020202020204" pitchFamily="34" charset="0"/>
                <a:cs typeface="Times New Roman" pitchFamily="18" charset="0"/>
              </a:rPr>
              <a:t>Many times it is not the sexual behaviors that are harmful, but the worry and anxiety it causes both parents and children. </a:t>
            </a:r>
            <a:r>
              <a:rPr lang="en-US" dirty="0">
                <a:solidFill>
                  <a:srgbClr val="003C6A"/>
                </a:solidFill>
              </a:rPr>
              <a:t>As parents, we often tend to over-react and over-interpret.   </a:t>
            </a:r>
            <a:endParaRPr lang="en-US" dirty="0">
              <a:solidFill>
                <a:srgbClr val="003C6A"/>
              </a:solidFill>
              <a:latin typeface="Century Gothic" panose="020B0502020202020204" pitchFamily="34" charset="0"/>
              <a:cs typeface="Times New Roman" pitchFamily="18" charset="0"/>
            </a:endParaRPr>
          </a:p>
          <a:p>
            <a:pPr>
              <a:lnSpc>
                <a:spcPct val="80000"/>
              </a:lnSpc>
            </a:pPr>
            <a:endParaRPr lang="en-US" dirty="0">
              <a:solidFill>
                <a:srgbClr val="003C6A"/>
              </a:solidFill>
              <a:latin typeface="Century Gothic" panose="020B0502020202020204" pitchFamily="34" charset="0"/>
              <a:cs typeface="Times New Roman" pitchFamily="18" charset="0"/>
            </a:endParaRPr>
          </a:p>
          <a:p>
            <a:pPr>
              <a:lnSpc>
                <a:spcPct val="80000"/>
              </a:lnSpc>
            </a:pPr>
            <a:r>
              <a:rPr lang="en-US" dirty="0">
                <a:solidFill>
                  <a:srgbClr val="003C6A"/>
                </a:solidFill>
                <a:latin typeface="Century Gothic" panose="020B0502020202020204" pitchFamily="34" charset="0"/>
                <a:cs typeface="Times New Roman" pitchFamily="18" charset="0"/>
              </a:rPr>
              <a:t>Sexualized behaviors can sometimes be a symptom of other things going on in the child’s life (e.g. excessive emotional stress)</a:t>
            </a:r>
          </a:p>
          <a:p>
            <a:pPr>
              <a:lnSpc>
                <a:spcPct val="80000"/>
              </a:lnSpc>
              <a:buFontTx/>
              <a:buNone/>
            </a:pPr>
            <a:endParaRPr lang="en-US" b="1" dirty="0">
              <a:solidFill>
                <a:srgbClr val="003C6A"/>
              </a:solidFill>
              <a:latin typeface="Century Gothic" panose="020B0502020202020204" pitchFamily="34" charset="0"/>
              <a:cs typeface="Times New Roman" pitchFamily="18" charset="0"/>
            </a:endParaRPr>
          </a:p>
          <a:p>
            <a:pPr algn="ctr">
              <a:lnSpc>
                <a:spcPct val="80000"/>
              </a:lnSpc>
              <a:buFontTx/>
              <a:buNone/>
            </a:pPr>
            <a:r>
              <a:rPr lang="en-US" b="1" dirty="0">
                <a:solidFill>
                  <a:srgbClr val="003C6A"/>
                </a:solidFill>
                <a:latin typeface="Century Gothic" panose="020B0502020202020204" pitchFamily="34" charset="0"/>
                <a:cs typeface="Times New Roman" pitchFamily="18" charset="0"/>
              </a:rPr>
              <a:t>No one is beyond the hope of healing</a:t>
            </a:r>
            <a:r>
              <a:rPr lang="en-US" sz="1600" b="1" dirty="0">
                <a:solidFill>
                  <a:srgbClr val="003C6A"/>
                </a:solidFill>
                <a:latin typeface="Century Gothic" panose="020B0502020202020204" pitchFamily="34" charset="0"/>
                <a:cs typeface="Times New Roman" pitchFamily="18" charset="0"/>
              </a:rPr>
              <a:t>  </a:t>
            </a:r>
          </a:p>
          <a:p>
            <a:endParaRPr lang="en-US" dirty="0"/>
          </a:p>
        </p:txBody>
      </p:sp>
    </p:spTree>
    <p:extLst>
      <p:ext uri="{BB962C8B-B14F-4D97-AF65-F5344CB8AC3E}">
        <p14:creationId xmlns:p14="http://schemas.microsoft.com/office/powerpoint/2010/main" val="3694853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178" y="116931"/>
            <a:ext cx="11521440" cy="1325563"/>
          </a:xfrm>
        </p:spPr>
        <p:txBody>
          <a:bodyPr>
            <a:noAutofit/>
          </a:bodyPr>
          <a:lstStyle/>
          <a:p>
            <a:r>
              <a:rPr lang="en-US" sz="6000" b="1" dirty="0">
                <a:solidFill>
                  <a:srgbClr val="4F6E18"/>
                </a:solidFill>
                <a:latin typeface="Arial Narrow" panose="020B0606020202030204" pitchFamily="34" charset="0"/>
              </a:rPr>
              <a:t>Parenting the sexually reactive child 	</a:t>
            </a:r>
          </a:p>
        </p:txBody>
      </p:sp>
      <p:sp>
        <p:nvSpPr>
          <p:cNvPr id="3" name="Content Placeholder 2"/>
          <p:cNvSpPr>
            <a:spLocks noGrp="1"/>
          </p:cNvSpPr>
          <p:nvPr>
            <p:ph idx="1"/>
          </p:nvPr>
        </p:nvSpPr>
        <p:spPr>
          <a:xfrm>
            <a:off x="117565" y="1442495"/>
            <a:ext cx="11900263" cy="4401257"/>
          </a:xfrm>
        </p:spPr>
        <p:txBody>
          <a:bodyPr>
            <a:normAutofit fontScale="77500" lnSpcReduction="20000"/>
          </a:bodyPr>
          <a:lstStyle/>
          <a:p>
            <a:r>
              <a:rPr lang="en-US" sz="3200" dirty="0">
                <a:solidFill>
                  <a:srgbClr val="003C6A"/>
                </a:solidFill>
              </a:rPr>
              <a:t>Common reasons why children with developmental trauma are sexually reactive or abusive: </a:t>
            </a:r>
          </a:p>
          <a:p>
            <a:pPr lvl="1"/>
            <a:r>
              <a:rPr lang="en-US" sz="3200" dirty="0">
                <a:solidFill>
                  <a:srgbClr val="003C6A"/>
                </a:solidFill>
              </a:rPr>
              <a:t>Exposure</a:t>
            </a:r>
          </a:p>
          <a:p>
            <a:pPr lvl="1"/>
            <a:r>
              <a:rPr lang="en-US" sz="3200" dirty="0">
                <a:solidFill>
                  <a:srgbClr val="003C6A"/>
                </a:solidFill>
              </a:rPr>
              <a:t>Experiential (impacts beliefs and emotional associations and view of self)</a:t>
            </a:r>
          </a:p>
          <a:p>
            <a:pPr lvl="1"/>
            <a:r>
              <a:rPr lang="en-US" sz="3200" dirty="0">
                <a:solidFill>
                  <a:srgbClr val="003C6A"/>
                </a:solidFill>
              </a:rPr>
              <a:t>Deficits, such as severe neglect (seeking stimulation and self soothing)</a:t>
            </a:r>
          </a:p>
          <a:p>
            <a:pPr marL="0" indent="0">
              <a:buNone/>
            </a:pPr>
            <a:endParaRPr lang="en-US" sz="3200" dirty="0">
              <a:solidFill>
                <a:srgbClr val="003C6A"/>
              </a:solidFill>
            </a:endParaRPr>
          </a:p>
          <a:p>
            <a:r>
              <a:rPr lang="en-US" sz="3200" dirty="0">
                <a:solidFill>
                  <a:srgbClr val="003C6A"/>
                </a:solidFill>
              </a:rPr>
              <a:t>If the child feels shame, they will not feel safe.  Respond in a very similar way you would to other challenging behavioral needs.  Remain calm and try to remember the why. </a:t>
            </a:r>
          </a:p>
          <a:p>
            <a:endParaRPr lang="en-US" sz="3200" dirty="0">
              <a:solidFill>
                <a:srgbClr val="003C6A"/>
              </a:solidFill>
            </a:endParaRPr>
          </a:p>
          <a:p>
            <a:r>
              <a:rPr lang="en-US" sz="3200" dirty="0">
                <a:solidFill>
                  <a:srgbClr val="003C6A"/>
                </a:solidFill>
              </a:rPr>
              <a:t>Lets look at some of the stages of sexual development.. </a:t>
            </a:r>
          </a:p>
        </p:txBody>
      </p:sp>
    </p:spTree>
    <p:extLst>
      <p:ext uri="{BB962C8B-B14F-4D97-AF65-F5344CB8AC3E}">
        <p14:creationId xmlns:p14="http://schemas.microsoft.com/office/powerpoint/2010/main" val="3698634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5057" y="129994"/>
            <a:ext cx="10515600" cy="1325563"/>
          </a:xfrm>
        </p:spPr>
        <p:txBody>
          <a:bodyPr>
            <a:noAutofit/>
          </a:bodyPr>
          <a:lstStyle/>
          <a:p>
            <a:r>
              <a:rPr lang="en-US" sz="6600" b="1" dirty="0">
                <a:solidFill>
                  <a:srgbClr val="4F6E18"/>
                </a:solidFill>
                <a:latin typeface="Arial Narrow" panose="020B0606020202030204" pitchFamily="34" charset="0"/>
              </a:rPr>
              <a:t>Stages of sexual Development</a:t>
            </a:r>
          </a:p>
        </p:txBody>
      </p:sp>
      <p:sp>
        <p:nvSpPr>
          <p:cNvPr id="2" name="Content Placeholder 1"/>
          <p:cNvSpPr>
            <a:spLocks noGrp="1"/>
          </p:cNvSpPr>
          <p:nvPr>
            <p:ph idx="1"/>
          </p:nvPr>
        </p:nvSpPr>
        <p:spPr>
          <a:xfrm>
            <a:off x="185057" y="1455558"/>
            <a:ext cx="11806645" cy="4419726"/>
          </a:xfrm>
        </p:spPr>
        <p:txBody>
          <a:bodyPr>
            <a:normAutofit fontScale="77500" lnSpcReduction="20000"/>
          </a:bodyPr>
          <a:lstStyle/>
          <a:p>
            <a:pPr algn="ctr">
              <a:lnSpc>
                <a:spcPct val="90000"/>
              </a:lnSpc>
              <a:buFontTx/>
              <a:buNone/>
            </a:pPr>
            <a:r>
              <a:rPr lang="en-US" b="1" dirty="0">
                <a:solidFill>
                  <a:srgbClr val="003C6A"/>
                </a:solidFill>
                <a:latin typeface="Century Gothic" panose="020B0502020202020204" pitchFamily="34" charset="0"/>
                <a:cs typeface="Times New Roman" pitchFamily="18" charset="0"/>
              </a:rPr>
              <a:t>Preschool (0 to 5 years)</a:t>
            </a:r>
            <a:r>
              <a:rPr lang="en-US" sz="1800" dirty="0">
                <a:solidFill>
                  <a:srgbClr val="003C6A"/>
                </a:solidFill>
                <a:latin typeface="Century Gothic" panose="020B0502020202020204" pitchFamily="34" charset="0"/>
                <a:cs typeface="Times New Roman" pitchFamily="18" charset="0"/>
              </a:rPr>
              <a:t>	</a:t>
            </a:r>
          </a:p>
          <a:p>
            <a:pPr>
              <a:lnSpc>
                <a:spcPct val="90000"/>
              </a:lnSpc>
              <a:buFontTx/>
              <a:buNone/>
            </a:pPr>
            <a:r>
              <a:rPr lang="en-US" b="1" dirty="0">
                <a:solidFill>
                  <a:srgbClr val="003C6A"/>
                </a:solidFill>
                <a:latin typeface="Century Gothic" panose="020B0502020202020204" pitchFamily="34" charset="0"/>
                <a:cs typeface="Times New Roman" pitchFamily="18" charset="0"/>
              </a:rPr>
              <a:t>Common acts of sexual development</a:t>
            </a:r>
          </a:p>
          <a:p>
            <a:pPr>
              <a:lnSpc>
                <a:spcPct val="90000"/>
              </a:lnSpc>
            </a:pPr>
            <a:r>
              <a:rPr lang="en-US" dirty="0">
                <a:solidFill>
                  <a:srgbClr val="003C6A"/>
                </a:solidFill>
                <a:latin typeface="Century Gothic" panose="020B0502020202020204" pitchFamily="34" charset="0"/>
                <a:cs typeface="Times New Roman" pitchFamily="18" charset="0"/>
              </a:rPr>
              <a:t>Sexual language relating to differences in body parts, bathroom talk, pregnancy, and birth.</a:t>
            </a:r>
          </a:p>
          <a:p>
            <a:pPr>
              <a:lnSpc>
                <a:spcPct val="90000"/>
              </a:lnSpc>
            </a:pPr>
            <a:r>
              <a:rPr lang="en-US" dirty="0">
                <a:solidFill>
                  <a:srgbClr val="003C6A"/>
                </a:solidFill>
                <a:latin typeface="Century Gothic" panose="020B0502020202020204" pitchFamily="34" charset="0"/>
                <a:cs typeface="Times New Roman" pitchFamily="18" charset="0"/>
              </a:rPr>
              <a:t>Self-fondling at home and in public.</a:t>
            </a:r>
          </a:p>
          <a:p>
            <a:pPr>
              <a:lnSpc>
                <a:spcPct val="90000"/>
              </a:lnSpc>
            </a:pPr>
            <a:r>
              <a:rPr lang="en-US" dirty="0">
                <a:solidFill>
                  <a:srgbClr val="003C6A"/>
                </a:solidFill>
                <a:latin typeface="Century Gothic" panose="020B0502020202020204" pitchFamily="34" charset="0"/>
                <a:cs typeface="Times New Roman" pitchFamily="18" charset="0"/>
              </a:rPr>
              <a:t>Showing and looking at private body parts.</a:t>
            </a:r>
          </a:p>
          <a:p>
            <a:pPr marL="45720" indent="0">
              <a:lnSpc>
                <a:spcPct val="90000"/>
              </a:lnSpc>
              <a:buNone/>
            </a:pPr>
            <a:endParaRPr lang="en-US" dirty="0">
              <a:solidFill>
                <a:srgbClr val="003C6A"/>
              </a:solidFill>
              <a:latin typeface="Century Gothic" panose="020B0502020202020204" pitchFamily="34" charset="0"/>
              <a:cs typeface="Times New Roman" pitchFamily="18" charset="0"/>
            </a:endParaRPr>
          </a:p>
          <a:p>
            <a:pPr>
              <a:lnSpc>
                <a:spcPct val="90000"/>
              </a:lnSpc>
              <a:buFontTx/>
              <a:buNone/>
            </a:pPr>
            <a:r>
              <a:rPr lang="en-US" b="1" dirty="0">
                <a:solidFill>
                  <a:srgbClr val="003C6A"/>
                </a:solidFill>
                <a:latin typeface="Century Gothic" panose="020B0502020202020204" pitchFamily="34" charset="0"/>
                <a:cs typeface="Times New Roman" pitchFamily="18" charset="0"/>
              </a:rPr>
              <a:t>Uncommon, “Red Flag” indicators of possible sexual abuse:</a:t>
            </a:r>
          </a:p>
          <a:p>
            <a:pPr>
              <a:lnSpc>
                <a:spcPct val="90000"/>
              </a:lnSpc>
            </a:pPr>
            <a:r>
              <a:rPr lang="en-US" dirty="0">
                <a:solidFill>
                  <a:srgbClr val="003C6A"/>
                </a:solidFill>
                <a:latin typeface="Century Gothic" panose="020B0502020202020204" pitchFamily="34" charset="0"/>
                <a:cs typeface="Times New Roman" pitchFamily="18" charset="0"/>
              </a:rPr>
              <a:t>Discussion of sexual acts.</a:t>
            </a:r>
          </a:p>
          <a:p>
            <a:pPr>
              <a:lnSpc>
                <a:spcPct val="90000"/>
              </a:lnSpc>
            </a:pPr>
            <a:r>
              <a:rPr lang="en-US" dirty="0">
                <a:solidFill>
                  <a:srgbClr val="003C6A"/>
                </a:solidFill>
                <a:latin typeface="Century Gothic" panose="020B0502020202020204" pitchFamily="34" charset="0"/>
                <a:cs typeface="Times New Roman" pitchFamily="18" charset="0"/>
              </a:rPr>
              <a:t>Sexual contact experiences with other children.</a:t>
            </a:r>
          </a:p>
          <a:p>
            <a:pPr>
              <a:lnSpc>
                <a:spcPct val="90000"/>
              </a:lnSpc>
            </a:pPr>
            <a:r>
              <a:rPr lang="en-US" dirty="0">
                <a:solidFill>
                  <a:srgbClr val="003C6A"/>
                </a:solidFill>
                <a:latin typeface="Century Gothic" panose="020B0502020202020204" pitchFamily="34" charset="0"/>
                <a:cs typeface="Times New Roman" pitchFamily="18" charset="0"/>
              </a:rPr>
              <a:t>Masturbation unresponsive to redirection or limits.</a:t>
            </a:r>
          </a:p>
          <a:p>
            <a:pPr>
              <a:lnSpc>
                <a:spcPct val="90000"/>
              </a:lnSpc>
            </a:pPr>
            <a:r>
              <a:rPr lang="en-US" dirty="0">
                <a:solidFill>
                  <a:srgbClr val="003C6A"/>
                </a:solidFill>
                <a:latin typeface="Century Gothic" panose="020B0502020202020204" pitchFamily="34" charset="0"/>
                <a:cs typeface="Times New Roman" pitchFamily="18" charset="0"/>
              </a:rPr>
              <a:t>Inserting objects in genital openings.</a:t>
            </a:r>
          </a:p>
          <a:p>
            <a:endParaRPr lang="en-US" dirty="0"/>
          </a:p>
        </p:txBody>
      </p:sp>
    </p:spTree>
    <p:extLst>
      <p:ext uri="{BB962C8B-B14F-4D97-AF65-F5344CB8AC3E}">
        <p14:creationId xmlns:p14="http://schemas.microsoft.com/office/powerpoint/2010/main" val="832601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2806" y="143057"/>
            <a:ext cx="10515600" cy="1325563"/>
          </a:xfrm>
        </p:spPr>
        <p:txBody>
          <a:bodyPr>
            <a:noAutofit/>
          </a:bodyPr>
          <a:lstStyle/>
          <a:p>
            <a:r>
              <a:rPr lang="en-US" sz="6600" b="1" dirty="0">
                <a:solidFill>
                  <a:srgbClr val="4F6E18"/>
                </a:solidFill>
                <a:latin typeface="Arial Narrow" panose="020B0606020202030204" pitchFamily="34" charset="0"/>
              </a:rPr>
              <a:t>Stages of sexual development</a:t>
            </a:r>
          </a:p>
        </p:txBody>
      </p:sp>
      <p:sp>
        <p:nvSpPr>
          <p:cNvPr id="2" name="Content Placeholder 1"/>
          <p:cNvSpPr>
            <a:spLocks noGrp="1"/>
          </p:cNvSpPr>
          <p:nvPr>
            <p:ph idx="1"/>
          </p:nvPr>
        </p:nvSpPr>
        <p:spPr>
          <a:xfrm>
            <a:off x="132806" y="1468620"/>
            <a:ext cx="11924211" cy="4490746"/>
          </a:xfrm>
        </p:spPr>
        <p:txBody>
          <a:bodyPr>
            <a:normAutofit fontScale="92500" lnSpcReduction="10000"/>
          </a:bodyPr>
          <a:lstStyle/>
          <a:p>
            <a:pPr algn="ctr">
              <a:buFontTx/>
              <a:buNone/>
            </a:pPr>
            <a:r>
              <a:rPr lang="en-US" b="1" dirty="0">
                <a:solidFill>
                  <a:srgbClr val="003C6A"/>
                </a:solidFill>
                <a:latin typeface="Century Gothic" panose="020B0502020202020204" pitchFamily="34" charset="0"/>
                <a:cs typeface="Times New Roman" pitchFamily="18" charset="0"/>
              </a:rPr>
              <a:t>School Age (6 to 12 years)</a:t>
            </a:r>
            <a:r>
              <a:rPr lang="en-US" dirty="0">
                <a:solidFill>
                  <a:srgbClr val="003C6A"/>
                </a:solidFill>
                <a:latin typeface="Century Gothic" panose="020B0502020202020204" pitchFamily="34" charset="0"/>
                <a:cs typeface="Times New Roman" pitchFamily="18" charset="0"/>
              </a:rPr>
              <a:t>    </a:t>
            </a:r>
          </a:p>
          <a:p>
            <a:pPr>
              <a:buFontTx/>
              <a:buNone/>
            </a:pPr>
            <a:r>
              <a:rPr lang="en-US" b="1" dirty="0">
                <a:solidFill>
                  <a:srgbClr val="003C6A"/>
                </a:solidFill>
                <a:latin typeface="Century Gothic" panose="020B0502020202020204" pitchFamily="34" charset="0"/>
                <a:cs typeface="Times New Roman" pitchFamily="18" charset="0"/>
              </a:rPr>
              <a:t>Common:</a:t>
            </a:r>
          </a:p>
          <a:p>
            <a:r>
              <a:rPr lang="en-US" dirty="0">
                <a:solidFill>
                  <a:srgbClr val="003C6A"/>
                </a:solidFill>
                <a:latin typeface="Century Gothic" panose="020B0502020202020204" pitchFamily="34" charset="0"/>
                <a:cs typeface="Times New Roman" pitchFamily="18" charset="0"/>
              </a:rPr>
              <a:t>Questions about menstruation, pregnancy, sexual behavior.</a:t>
            </a:r>
          </a:p>
          <a:p>
            <a:r>
              <a:rPr lang="en-US" dirty="0">
                <a:solidFill>
                  <a:srgbClr val="003C6A"/>
                </a:solidFill>
                <a:latin typeface="Century Gothic" panose="020B0502020202020204" pitchFamily="34" charset="0"/>
                <a:cs typeface="Times New Roman" pitchFamily="18" charset="0"/>
              </a:rPr>
              <a:t>“Experimenting” with same-age children, including kissing, fondling, exhibitionism, and role-playing.</a:t>
            </a:r>
          </a:p>
          <a:p>
            <a:r>
              <a:rPr lang="en-US" dirty="0">
                <a:solidFill>
                  <a:srgbClr val="003C6A"/>
                </a:solidFill>
                <a:latin typeface="Century Gothic" panose="020B0502020202020204" pitchFamily="34" charset="0"/>
                <a:cs typeface="Times New Roman" pitchFamily="18" charset="0"/>
              </a:rPr>
              <a:t>Masturbation at home or other private places.</a:t>
            </a:r>
          </a:p>
          <a:p>
            <a:pPr>
              <a:buFontTx/>
              <a:buNone/>
            </a:pPr>
            <a:endParaRPr lang="en-US" dirty="0">
              <a:solidFill>
                <a:srgbClr val="003C6A"/>
              </a:solidFill>
              <a:latin typeface="Century Gothic" panose="020B0502020202020204" pitchFamily="34" charset="0"/>
              <a:cs typeface="Times New Roman" pitchFamily="18" charset="0"/>
            </a:endParaRPr>
          </a:p>
          <a:p>
            <a:pPr>
              <a:buFontTx/>
              <a:buNone/>
            </a:pPr>
            <a:r>
              <a:rPr lang="en-US" b="1" dirty="0">
                <a:solidFill>
                  <a:srgbClr val="003C6A"/>
                </a:solidFill>
                <a:latin typeface="Century Gothic" panose="020B0502020202020204" pitchFamily="34" charset="0"/>
                <a:cs typeface="Times New Roman" pitchFamily="18" charset="0"/>
              </a:rPr>
              <a:t>Uncommon:</a:t>
            </a:r>
          </a:p>
          <a:p>
            <a:r>
              <a:rPr lang="en-US" dirty="0">
                <a:solidFill>
                  <a:srgbClr val="003C6A"/>
                </a:solidFill>
                <a:latin typeface="Century Gothic" panose="020B0502020202020204" pitchFamily="34" charset="0"/>
                <a:cs typeface="Times New Roman" pitchFamily="18" charset="0"/>
              </a:rPr>
              <a:t>Discussion of explicit sexual acts.</a:t>
            </a:r>
          </a:p>
          <a:p>
            <a:r>
              <a:rPr lang="en-US" dirty="0">
                <a:solidFill>
                  <a:srgbClr val="003C6A"/>
                </a:solidFill>
                <a:latin typeface="Century Gothic" panose="020B0502020202020204" pitchFamily="34" charset="0"/>
                <a:cs typeface="Times New Roman" pitchFamily="18" charset="0"/>
              </a:rPr>
              <a:t>Asking adults or peers to participate in explicit sexual acts.</a:t>
            </a:r>
          </a:p>
          <a:p>
            <a:endParaRPr lang="en-US" dirty="0"/>
          </a:p>
        </p:txBody>
      </p:sp>
    </p:spTree>
    <p:extLst>
      <p:ext uri="{BB962C8B-B14F-4D97-AF65-F5344CB8AC3E}">
        <p14:creationId xmlns:p14="http://schemas.microsoft.com/office/powerpoint/2010/main" val="694994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 y="156119"/>
            <a:ext cx="10515600" cy="1325563"/>
          </a:xfrm>
        </p:spPr>
        <p:txBody>
          <a:bodyPr>
            <a:noAutofit/>
          </a:bodyPr>
          <a:lstStyle/>
          <a:p>
            <a:r>
              <a:rPr lang="en-US" sz="6600" b="1" dirty="0">
                <a:solidFill>
                  <a:srgbClr val="4F6E18"/>
                </a:solidFill>
                <a:latin typeface="Arial Narrow" panose="020B0606020202030204" pitchFamily="34" charset="0"/>
              </a:rPr>
              <a:t>Stages of sexual development</a:t>
            </a:r>
          </a:p>
        </p:txBody>
      </p:sp>
      <p:sp>
        <p:nvSpPr>
          <p:cNvPr id="2" name="Content Placeholder 1"/>
          <p:cNvSpPr>
            <a:spLocks noGrp="1"/>
          </p:cNvSpPr>
          <p:nvPr>
            <p:ph idx="1"/>
          </p:nvPr>
        </p:nvSpPr>
        <p:spPr>
          <a:xfrm>
            <a:off x="104503" y="1481682"/>
            <a:ext cx="11965577" cy="4488193"/>
          </a:xfrm>
        </p:spPr>
        <p:txBody>
          <a:bodyPr>
            <a:normAutofit fontScale="92500" lnSpcReduction="10000"/>
          </a:bodyPr>
          <a:lstStyle/>
          <a:p>
            <a:pPr algn="ctr">
              <a:lnSpc>
                <a:spcPct val="80000"/>
              </a:lnSpc>
              <a:buFontTx/>
              <a:buNone/>
            </a:pPr>
            <a:r>
              <a:rPr lang="en-US" sz="2100" b="1" dirty="0">
                <a:solidFill>
                  <a:srgbClr val="003C6A"/>
                </a:solidFill>
                <a:latin typeface="Century Gothic" panose="020B0502020202020204" pitchFamily="34" charset="0"/>
                <a:cs typeface="Times New Roman" pitchFamily="18" charset="0"/>
              </a:rPr>
              <a:t>Adolescence (13 to 16 years)</a:t>
            </a:r>
          </a:p>
          <a:p>
            <a:pPr>
              <a:lnSpc>
                <a:spcPct val="80000"/>
              </a:lnSpc>
              <a:buFontTx/>
              <a:buNone/>
            </a:pPr>
            <a:r>
              <a:rPr lang="en-US" sz="2100" b="1" dirty="0">
                <a:solidFill>
                  <a:srgbClr val="003C6A"/>
                </a:solidFill>
                <a:latin typeface="Century Gothic" panose="020B0502020202020204" pitchFamily="34" charset="0"/>
                <a:cs typeface="Times New Roman" pitchFamily="18" charset="0"/>
              </a:rPr>
              <a:t>Common:</a:t>
            </a:r>
          </a:p>
          <a:p>
            <a:pPr>
              <a:lnSpc>
                <a:spcPct val="80000"/>
              </a:lnSpc>
            </a:pPr>
            <a:r>
              <a:rPr lang="en-US" sz="2100" dirty="0">
                <a:solidFill>
                  <a:srgbClr val="003C6A"/>
                </a:solidFill>
                <a:latin typeface="Century Gothic" panose="020B0502020202020204" pitchFamily="34" charset="0"/>
                <a:cs typeface="Times New Roman" pitchFamily="18" charset="0"/>
              </a:rPr>
              <a:t>Questions about decision-making, social relationships, and sexual customs.</a:t>
            </a:r>
          </a:p>
          <a:p>
            <a:pPr>
              <a:lnSpc>
                <a:spcPct val="80000"/>
              </a:lnSpc>
            </a:pPr>
            <a:r>
              <a:rPr lang="en-US" sz="2100" dirty="0">
                <a:solidFill>
                  <a:srgbClr val="003C6A"/>
                </a:solidFill>
                <a:latin typeface="Century Gothic" panose="020B0502020202020204" pitchFamily="34" charset="0"/>
                <a:cs typeface="Times New Roman" pitchFamily="18" charset="0"/>
              </a:rPr>
              <a:t>Masturbation in private.</a:t>
            </a:r>
          </a:p>
          <a:p>
            <a:pPr>
              <a:lnSpc>
                <a:spcPct val="80000"/>
              </a:lnSpc>
            </a:pPr>
            <a:r>
              <a:rPr lang="en-US" sz="2100" dirty="0">
                <a:solidFill>
                  <a:srgbClr val="003C6A"/>
                </a:solidFill>
                <a:latin typeface="Century Gothic" panose="020B0502020202020204" pitchFamily="34" charset="0"/>
                <a:cs typeface="Times New Roman" pitchFamily="18" charset="0"/>
              </a:rPr>
              <a:t>Experimenting between adolescents of the same age, including open-mouth kissing, fondling, and body rubbing.</a:t>
            </a:r>
          </a:p>
          <a:p>
            <a:pPr>
              <a:lnSpc>
                <a:spcPct val="80000"/>
              </a:lnSpc>
            </a:pPr>
            <a:r>
              <a:rPr lang="en-US" sz="2100" dirty="0">
                <a:solidFill>
                  <a:srgbClr val="003C6A"/>
                </a:solidFill>
                <a:latin typeface="Century Gothic" panose="020B0502020202020204" pitchFamily="34" charset="0"/>
                <a:cs typeface="Times New Roman" pitchFamily="18" charset="0"/>
              </a:rPr>
              <a:t>Voyeuristic behaviors.</a:t>
            </a:r>
          </a:p>
          <a:p>
            <a:pPr>
              <a:lnSpc>
                <a:spcPct val="80000"/>
              </a:lnSpc>
            </a:pPr>
            <a:r>
              <a:rPr lang="en-US" sz="2100" dirty="0">
                <a:solidFill>
                  <a:srgbClr val="003C6A"/>
                </a:solidFill>
                <a:latin typeface="Century Gothic" panose="020B0502020202020204" pitchFamily="34" charset="0"/>
                <a:cs typeface="Times New Roman" pitchFamily="18" charset="0"/>
              </a:rPr>
              <a:t>Sexual intercourse occurs in approximately one-third of this age group.</a:t>
            </a:r>
          </a:p>
          <a:p>
            <a:pPr>
              <a:lnSpc>
                <a:spcPct val="80000"/>
              </a:lnSpc>
            </a:pPr>
            <a:r>
              <a:rPr lang="en-US" sz="2100" dirty="0">
                <a:solidFill>
                  <a:srgbClr val="003C6A"/>
                </a:solidFill>
                <a:latin typeface="Century Gothic" panose="020B0502020202020204" pitchFamily="34" charset="0"/>
                <a:cs typeface="Times New Roman" pitchFamily="18" charset="0"/>
              </a:rPr>
              <a:t>Oral sex has been found to occur in 50 percent of teens ages 15 and older.</a:t>
            </a:r>
          </a:p>
          <a:p>
            <a:pPr marL="45720" indent="0">
              <a:lnSpc>
                <a:spcPct val="80000"/>
              </a:lnSpc>
              <a:buNone/>
            </a:pPr>
            <a:endParaRPr lang="en-US" sz="2100" dirty="0">
              <a:solidFill>
                <a:srgbClr val="003C6A"/>
              </a:solidFill>
              <a:latin typeface="Century Gothic" panose="020B0502020202020204" pitchFamily="34" charset="0"/>
              <a:cs typeface="Times New Roman" pitchFamily="18" charset="0"/>
            </a:endParaRPr>
          </a:p>
          <a:p>
            <a:pPr>
              <a:lnSpc>
                <a:spcPct val="80000"/>
              </a:lnSpc>
              <a:buFontTx/>
              <a:buNone/>
            </a:pPr>
            <a:r>
              <a:rPr lang="en-US" sz="2100" b="1" dirty="0">
                <a:solidFill>
                  <a:srgbClr val="003C6A"/>
                </a:solidFill>
                <a:latin typeface="Century Gothic" panose="020B0502020202020204" pitchFamily="34" charset="0"/>
                <a:cs typeface="Times New Roman" pitchFamily="18" charset="0"/>
              </a:rPr>
              <a:t>Uncommon:</a:t>
            </a:r>
          </a:p>
          <a:p>
            <a:pPr>
              <a:lnSpc>
                <a:spcPct val="80000"/>
              </a:lnSpc>
            </a:pPr>
            <a:r>
              <a:rPr lang="en-US" sz="2100" dirty="0">
                <a:solidFill>
                  <a:srgbClr val="003C6A"/>
                </a:solidFill>
                <a:latin typeface="Century Gothic" panose="020B0502020202020204" pitchFamily="34" charset="0"/>
                <a:cs typeface="Times New Roman" pitchFamily="18" charset="0"/>
              </a:rPr>
              <a:t>Sexual interest in much younger children</a:t>
            </a:r>
          </a:p>
          <a:p>
            <a:pPr>
              <a:lnSpc>
                <a:spcPct val="80000"/>
              </a:lnSpc>
            </a:pPr>
            <a:r>
              <a:rPr lang="en-US" sz="2100" dirty="0">
                <a:solidFill>
                  <a:srgbClr val="003C6A"/>
                </a:solidFill>
                <a:latin typeface="Century Gothic" panose="020B0502020202020204" pitchFamily="34" charset="0"/>
                <a:cs typeface="Times New Roman" pitchFamily="18" charset="0"/>
              </a:rPr>
              <a:t>Aggression in touching others’ genitals</a:t>
            </a:r>
          </a:p>
          <a:p>
            <a:pPr>
              <a:lnSpc>
                <a:spcPct val="80000"/>
              </a:lnSpc>
            </a:pPr>
            <a:r>
              <a:rPr lang="en-US" sz="2100" dirty="0">
                <a:solidFill>
                  <a:srgbClr val="003C6A"/>
                </a:solidFill>
                <a:latin typeface="Century Gothic" panose="020B0502020202020204" pitchFamily="34" charset="0"/>
                <a:cs typeface="Times New Roman" pitchFamily="18" charset="0"/>
              </a:rPr>
              <a:t>Asking adults to participate in explicit sexual acts</a:t>
            </a:r>
          </a:p>
          <a:p>
            <a:pPr>
              <a:lnSpc>
                <a:spcPct val="80000"/>
              </a:lnSpc>
            </a:pPr>
            <a:endParaRPr lang="en-US" dirty="0"/>
          </a:p>
          <a:p>
            <a:endParaRPr lang="en-US" dirty="0"/>
          </a:p>
        </p:txBody>
      </p:sp>
    </p:spTree>
    <p:extLst>
      <p:ext uri="{BB962C8B-B14F-4D97-AF65-F5344CB8AC3E}">
        <p14:creationId xmlns:p14="http://schemas.microsoft.com/office/powerpoint/2010/main" val="2082314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8932" y="221433"/>
            <a:ext cx="10515600" cy="1325563"/>
          </a:xfrm>
        </p:spPr>
        <p:txBody>
          <a:bodyPr>
            <a:noAutofit/>
          </a:bodyPr>
          <a:lstStyle/>
          <a:p>
            <a:r>
              <a:rPr lang="en-US" sz="7200" b="1" dirty="0">
                <a:solidFill>
                  <a:srgbClr val="4F6E18"/>
                </a:solidFill>
                <a:latin typeface="Arial Narrow" panose="020B0606020202030204" pitchFamily="34" charset="0"/>
              </a:rPr>
              <a:t>What’s next?</a:t>
            </a:r>
          </a:p>
        </p:txBody>
      </p:sp>
      <p:sp>
        <p:nvSpPr>
          <p:cNvPr id="2" name="Content Placeholder 1"/>
          <p:cNvSpPr>
            <a:spLocks noGrp="1"/>
          </p:cNvSpPr>
          <p:nvPr>
            <p:ph idx="1"/>
          </p:nvPr>
        </p:nvSpPr>
        <p:spPr>
          <a:xfrm>
            <a:off x="158932" y="1546996"/>
            <a:ext cx="11924211" cy="4338798"/>
          </a:xfrm>
        </p:spPr>
        <p:txBody>
          <a:bodyPr>
            <a:normAutofit lnSpcReduction="10000"/>
          </a:bodyPr>
          <a:lstStyle/>
          <a:p>
            <a:pPr>
              <a:lnSpc>
                <a:spcPct val="90000"/>
              </a:lnSpc>
            </a:pPr>
            <a:r>
              <a:rPr lang="en-US" sz="2400" dirty="0">
                <a:solidFill>
                  <a:srgbClr val="003C6A"/>
                </a:solidFill>
                <a:latin typeface="Century Gothic" panose="020B0502020202020204" pitchFamily="34" charset="0"/>
                <a:cs typeface="Times New Roman" pitchFamily="18" charset="0"/>
              </a:rPr>
              <a:t>Prepare your family, prepare your home</a:t>
            </a:r>
          </a:p>
          <a:p>
            <a:pPr lvl="1">
              <a:lnSpc>
                <a:spcPct val="90000"/>
              </a:lnSpc>
            </a:pPr>
            <a:r>
              <a:rPr lang="en-US" dirty="0">
                <a:solidFill>
                  <a:srgbClr val="003C6A"/>
                </a:solidFill>
                <a:latin typeface="Century Gothic" panose="020B0502020202020204" pitchFamily="34" charset="0"/>
                <a:cs typeface="Times New Roman" pitchFamily="18" charset="0"/>
              </a:rPr>
              <a:t>Create a safe environment prior to a child arriving.</a:t>
            </a:r>
          </a:p>
          <a:p>
            <a:pPr lvl="1">
              <a:lnSpc>
                <a:spcPct val="90000"/>
              </a:lnSpc>
            </a:pPr>
            <a:r>
              <a:rPr lang="en-US" dirty="0">
                <a:solidFill>
                  <a:srgbClr val="003C6A"/>
                </a:solidFill>
                <a:latin typeface="Century Gothic" panose="020B0502020202020204" pitchFamily="34" charset="0"/>
                <a:cs typeface="Times New Roman" pitchFamily="18" charset="0"/>
              </a:rPr>
              <a:t>Once you know the child’s history, discuss with your family how you can work together to keep the child safe.</a:t>
            </a:r>
          </a:p>
          <a:p>
            <a:pPr>
              <a:lnSpc>
                <a:spcPct val="90000"/>
              </a:lnSpc>
            </a:pPr>
            <a:endParaRPr lang="en-US" sz="2400" dirty="0">
              <a:solidFill>
                <a:srgbClr val="003C6A"/>
              </a:solidFill>
              <a:latin typeface="Century Gothic" panose="020B0502020202020204" pitchFamily="34" charset="0"/>
              <a:cs typeface="Times New Roman" pitchFamily="18" charset="0"/>
            </a:endParaRPr>
          </a:p>
          <a:p>
            <a:pPr>
              <a:lnSpc>
                <a:spcPct val="90000"/>
              </a:lnSpc>
            </a:pPr>
            <a:r>
              <a:rPr lang="en-US" sz="2400" dirty="0">
                <a:solidFill>
                  <a:srgbClr val="003C6A"/>
                </a:solidFill>
                <a:latin typeface="Century Gothic" panose="020B0502020202020204" pitchFamily="34" charset="0"/>
                <a:cs typeface="Times New Roman" pitchFamily="18" charset="0"/>
              </a:rPr>
              <a:t>Welcome the child</a:t>
            </a:r>
          </a:p>
          <a:p>
            <a:pPr lvl="1">
              <a:lnSpc>
                <a:spcPct val="90000"/>
              </a:lnSpc>
            </a:pPr>
            <a:r>
              <a:rPr lang="en-US" dirty="0">
                <a:solidFill>
                  <a:srgbClr val="003C6A"/>
                </a:solidFill>
                <a:latin typeface="Century Gothic" panose="020B0502020202020204" pitchFamily="34" charset="0"/>
                <a:cs typeface="Times New Roman" pitchFamily="18" charset="0"/>
              </a:rPr>
              <a:t>Family discusses the house rules.</a:t>
            </a:r>
          </a:p>
          <a:p>
            <a:pPr lvl="1">
              <a:lnSpc>
                <a:spcPct val="90000"/>
              </a:lnSpc>
            </a:pPr>
            <a:r>
              <a:rPr lang="en-US" dirty="0">
                <a:solidFill>
                  <a:srgbClr val="003C6A"/>
                </a:solidFill>
                <a:latin typeface="Century Gothic" panose="020B0502020202020204" pitchFamily="34" charset="0"/>
                <a:cs typeface="Times New Roman" pitchFamily="18" charset="0"/>
              </a:rPr>
              <a:t>Safety Plan Discussion, review of sample contract.</a:t>
            </a:r>
          </a:p>
          <a:p>
            <a:pPr lvl="1">
              <a:lnSpc>
                <a:spcPct val="90000"/>
              </a:lnSpc>
            </a:pPr>
            <a:r>
              <a:rPr lang="en-US" dirty="0">
                <a:solidFill>
                  <a:srgbClr val="003C6A"/>
                </a:solidFill>
                <a:latin typeface="Century Gothic" panose="020B0502020202020204" pitchFamily="34" charset="0"/>
                <a:cs typeface="Times New Roman" pitchFamily="18" charset="0"/>
              </a:rPr>
              <a:t>Our children come from families with little or no sexual safety rules.  Rules need to be made and discussed.  </a:t>
            </a:r>
          </a:p>
          <a:p>
            <a:pPr lvl="1">
              <a:lnSpc>
                <a:spcPct val="90000"/>
              </a:lnSpc>
            </a:pPr>
            <a:r>
              <a:rPr lang="en-US" dirty="0">
                <a:solidFill>
                  <a:srgbClr val="003C6A"/>
                </a:solidFill>
                <a:latin typeface="Century Gothic" panose="020B0502020202020204" pitchFamily="34" charset="0"/>
                <a:cs typeface="Times New Roman" pitchFamily="18" charset="0"/>
              </a:rPr>
              <a:t>Teach differences between surprises, private information, and secrets.  Teach what love is and what it isn’t. </a:t>
            </a:r>
          </a:p>
          <a:p>
            <a:pPr marL="0" indent="0">
              <a:buNone/>
            </a:pPr>
            <a:endParaRPr lang="en-US" dirty="0">
              <a:solidFill>
                <a:srgbClr val="003C6A"/>
              </a:solidFill>
            </a:endParaRPr>
          </a:p>
        </p:txBody>
      </p:sp>
    </p:spTree>
    <p:extLst>
      <p:ext uri="{BB962C8B-B14F-4D97-AF65-F5344CB8AC3E}">
        <p14:creationId xmlns:p14="http://schemas.microsoft.com/office/powerpoint/2010/main" val="3628989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1" y="0"/>
            <a:ext cx="10515600" cy="1325563"/>
          </a:xfrm>
        </p:spPr>
        <p:txBody>
          <a:bodyPr>
            <a:noAutofit/>
          </a:bodyPr>
          <a:lstStyle/>
          <a:p>
            <a:r>
              <a:rPr lang="en-US" sz="7200" b="1" dirty="0">
                <a:solidFill>
                  <a:srgbClr val="4F6E18"/>
                </a:solidFill>
                <a:latin typeface="Arial Narrow" panose="020B0606020202030204" pitchFamily="34" charset="0"/>
              </a:rPr>
              <a:t>Safety plan discussion</a:t>
            </a:r>
          </a:p>
        </p:txBody>
      </p:sp>
      <p:sp>
        <p:nvSpPr>
          <p:cNvPr id="2" name="Content Placeholder 1"/>
          <p:cNvSpPr>
            <a:spLocks noGrp="1"/>
          </p:cNvSpPr>
          <p:nvPr>
            <p:ph idx="1"/>
          </p:nvPr>
        </p:nvSpPr>
        <p:spPr>
          <a:xfrm>
            <a:off x="198121" y="1201783"/>
            <a:ext cx="11858896" cy="4936258"/>
          </a:xfrm>
        </p:spPr>
        <p:txBody>
          <a:bodyPr>
            <a:normAutofit lnSpcReduction="10000"/>
          </a:bodyPr>
          <a:lstStyle/>
          <a:p>
            <a:pPr>
              <a:lnSpc>
                <a:spcPct val="90000"/>
              </a:lnSpc>
            </a:pPr>
            <a:r>
              <a:rPr lang="en-US" sz="2200" dirty="0">
                <a:solidFill>
                  <a:srgbClr val="003C6A"/>
                </a:solidFill>
                <a:latin typeface="Century Gothic" panose="020B0502020202020204" pitchFamily="34" charset="0"/>
                <a:cs typeface="Times New Roman" pitchFamily="18" charset="0"/>
              </a:rPr>
              <a:t>Verbally assure the child that (s)he will not be sexually victimized in his/her new home.</a:t>
            </a:r>
          </a:p>
          <a:p>
            <a:pPr>
              <a:lnSpc>
                <a:spcPct val="90000"/>
              </a:lnSpc>
            </a:pPr>
            <a:r>
              <a:rPr lang="en-US" sz="2200" dirty="0">
                <a:solidFill>
                  <a:srgbClr val="003C6A"/>
                </a:solidFill>
                <a:latin typeface="Century Gothic" panose="020B0502020202020204" pitchFamily="34" charset="0"/>
                <a:cs typeface="Times New Roman" pitchFamily="18" charset="0"/>
              </a:rPr>
              <a:t>Assure child of your desire to protect him/her.</a:t>
            </a:r>
          </a:p>
          <a:p>
            <a:pPr>
              <a:lnSpc>
                <a:spcPct val="90000"/>
              </a:lnSpc>
            </a:pPr>
            <a:r>
              <a:rPr lang="en-US" sz="2200" dirty="0">
                <a:solidFill>
                  <a:srgbClr val="003C6A"/>
                </a:solidFill>
                <a:latin typeface="Century Gothic" panose="020B0502020202020204" pitchFamily="34" charset="0"/>
                <a:cs typeface="Times New Roman" pitchFamily="18" charset="0"/>
              </a:rPr>
              <a:t>Recognize that the child may not be accepting that (s)he is safe in the new home.</a:t>
            </a:r>
          </a:p>
          <a:p>
            <a:pPr>
              <a:lnSpc>
                <a:spcPct val="90000"/>
              </a:lnSpc>
            </a:pPr>
            <a:r>
              <a:rPr lang="en-US" sz="2200" dirty="0">
                <a:solidFill>
                  <a:srgbClr val="003C6A"/>
                </a:solidFill>
                <a:latin typeface="Century Gothic" panose="020B0502020202020204" pitchFamily="34" charset="0"/>
                <a:cs typeface="Times New Roman" pitchFamily="18" charset="0"/>
              </a:rPr>
              <a:t>Discuss family touch patterns and what this means.</a:t>
            </a:r>
          </a:p>
          <a:p>
            <a:pPr>
              <a:lnSpc>
                <a:spcPct val="90000"/>
              </a:lnSpc>
            </a:pPr>
            <a:r>
              <a:rPr lang="en-US" sz="2200" dirty="0">
                <a:solidFill>
                  <a:srgbClr val="003C6A"/>
                </a:solidFill>
                <a:latin typeface="Century Gothic" panose="020B0502020202020204" pitchFamily="34" charset="0"/>
                <a:cs typeface="Times New Roman" pitchFamily="18" charset="0"/>
              </a:rPr>
              <a:t>Discuss individual’s needs for privacy and how the family protects this need.</a:t>
            </a:r>
          </a:p>
          <a:p>
            <a:pPr>
              <a:lnSpc>
                <a:spcPct val="90000"/>
              </a:lnSpc>
            </a:pPr>
            <a:r>
              <a:rPr lang="en-US" sz="2200" dirty="0">
                <a:solidFill>
                  <a:srgbClr val="003C6A"/>
                </a:solidFill>
                <a:latin typeface="Century Gothic" panose="020B0502020202020204" pitchFamily="34" charset="0"/>
                <a:cs typeface="Times New Roman" pitchFamily="18" charset="0"/>
              </a:rPr>
              <a:t>Express commitment &amp; acceptance of the child.</a:t>
            </a:r>
          </a:p>
          <a:p>
            <a:pPr>
              <a:lnSpc>
                <a:spcPct val="90000"/>
              </a:lnSpc>
            </a:pPr>
            <a:r>
              <a:rPr lang="en-US" sz="2200" dirty="0">
                <a:solidFill>
                  <a:srgbClr val="003C6A"/>
                </a:solidFill>
                <a:latin typeface="Century Gothic" panose="020B0502020202020204" pitchFamily="34" charset="0"/>
                <a:cs typeface="Times New Roman" pitchFamily="18" charset="0"/>
              </a:rPr>
              <a:t>Demonstrate family touch patterns in different areas of the home.</a:t>
            </a:r>
          </a:p>
          <a:p>
            <a:pPr>
              <a:lnSpc>
                <a:spcPct val="90000"/>
              </a:lnSpc>
            </a:pPr>
            <a:r>
              <a:rPr lang="en-US" sz="2200" dirty="0">
                <a:solidFill>
                  <a:srgbClr val="003C6A"/>
                </a:solidFill>
                <a:latin typeface="Century Gothic" panose="020B0502020202020204" pitchFamily="34" charset="0"/>
                <a:cs typeface="Times New Roman" pitchFamily="18" charset="0"/>
              </a:rPr>
              <a:t>If there are other children in the home, discuss expected areas of support and tension.</a:t>
            </a:r>
          </a:p>
          <a:p>
            <a:pPr>
              <a:lnSpc>
                <a:spcPct val="90000"/>
              </a:lnSpc>
            </a:pPr>
            <a:r>
              <a:rPr lang="en-US" sz="2200" dirty="0">
                <a:solidFill>
                  <a:srgbClr val="003C6A"/>
                </a:solidFill>
                <a:latin typeface="Century Gothic" panose="020B0502020202020204" pitchFamily="34" charset="0"/>
                <a:cs typeface="Times New Roman" pitchFamily="18" charset="0"/>
              </a:rPr>
              <a:t>Clearly state where family members meet their own sexual needs.</a:t>
            </a:r>
          </a:p>
          <a:p>
            <a:pPr>
              <a:lnSpc>
                <a:spcPct val="90000"/>
              </a:lnSpc>
            </a:pPr>
            <a:r>
              <a:rPr lang="en-US" sz="2200" dirty="0">
                <a:solidFill>
                  <a:srgbClr val="003C6A"/>
                </a:solidFill>
                <a:latin typeface="Century Gothic" panose="020B0502020202020204" pitchFamily="34" charset="0"/>
                <a:cs typeface="Times New Roman" pitchFamily="18" charset="0"/>
              </a:rPr>
              <a:t>Discuss past sexual abuse of the child.</a:t>
            </a:r>
          </a:p>
          <a:p>
            <a:pPr>
              <a:lnSpc>
                <a:spcPct val="90000"/>
              </a:lnSpc>
            </a:pPr>
            <a:r>
              <a:rPr lang="en-US" sz="2200" dirty="0">
                <a:solidFill>
                  <a:srgbClr val="003C6A"/>
                </a:solidFill>
                <a:latin typeface="Century Gothic" panose="020B0502020202020204" pitchFamily="34" charset="0"/>
                <a:cs typeface="Times New Roman" pitchFamily="18" charset="0"/>
              </a:rPr>
              <a:t>Concentrate on feelings &amp; acknowledge that the child might be frightened.  </a:t>
            </a:r>
          </a:p>
          <a:p>
            <a:pPr>
              <a:lnSpc>
                <a:spcPct val="90000"/>
              </a:lnSpc>
            </a:pPr>
            <a:endParaRPr lang="en-US" sz="22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647508303"/>
      </p:ext>
    </p:extLst>
  </p:cSld>
  <p:clrMapOvr>
    <a:masterClrMapping/>
  </p:clrMapOvr>
</p:sld>
</file>

<file path=ppt/theme/theme1.xml><?xml version="1.0" encoding="utf-8"?>
<a:theme xmlns:a="http://schemas.openxmlformats.org/drawingml/2006/main" name="Office Theme">
  <a:themeElements>
    <a:clrScheme name="Custom 2">
      <a:dk1>
        <a:srgbClr val="00548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SUNN"/>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FCPowerPoint.potx" id="{6AD6E127-2FB8-4C18-95D5-89A3488C3E62}" vid="{74171290-CD93-4C1A-91F0-AD5F58DE10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fe3f989-929c-4d08-8dd5-10d0674fe762">
      <Terms xmlns="http://schemas.microsoft.com/office/infopath/2007/PartnerControls"/>
    </lcf76f155ced4ddcb4097134ff3c332f>
    <TaxCatchAll xmlns="a8bf78eb-8f4a-4104-a340-f42d8be06c0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35E6F12AC9454B9248778AF94A19F1" ma:contentTypeVersion="16" ma:contentTypeDescription="Create a new document." ma:contentTypeScope="" ma:versionID="d08be3d9a52b982ea7afb4de40acbf39">
  <xsd:schema xmlns:xsd="http://www.w3.org/2001/XMLSchema" xmlns:xs="http://www.w3.org/2001/XMLSchema" xmlns:p="http://schemas.microsoft.com/office/2006/metadata/properties" xmlns:ns2="bfe3f989-929c-4d08-8dd5-10d0674fe762" xmlns:ns3="a8bf78eb-8f4a-4104-a340-f42d8be06c0a" targetNamespace="http://schemas.microsoft.com/office/2006/metadata/properties" ma:root="true" ma:fieldsID="19a3dc77a2ab89e93bd38d1a8b25b1c8" ns2:_="" ns3:_="">
    <xsd:import namespace="bfe3f989-929c-4d08-8dd5-10d0674fe762"/>
    <xsd:import namespace="a8bf78eb-8f4a-4104-a340-f42d8be06c0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e3f989-929c-4d08-8dd5-10d0674fe7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2e4b9a6-5307-4504-9cce-21fd4a3ffc6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8bf78eb-8f4a-4104-a340-f42d8be06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c0ccd89-cd88-4d1e-b9c8-756a3e5beca8}" ma:internalName="TaxCatchAll" ma:showField="CatchAllData" ma:web="a8bf78eb-8f4a-4104-a340-f42d8be06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77C6A2-73F1-4BBD-BADE-44F04A47657D}">
  <ds:schemaRefs>
    <ds:schemaRef ds:uri="http://schemas.microsoft.com/sharepoint/v3/contenttype/forms"/>
  </ds:schemaRefs>
</ds:datastoreItem>
</file>

<file path=customXml/itemProps2.xml><?xml version="1.0" encoding="utf-8"?>
<ds:datastoreItem xmlns:ds="http://schemas.openxmlformats.org/officeDocument/2006/customXml" ds:itemID="{52249C07-3742-424B-9858-8F34597A19F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B184824-5D7D-4FEF-81E3-172F96A034DC}"/>
</file>

<file path=docProps/app.xml><?xml version="1.0" encoding="utf-8"?>
<Properties xmlns="http://schemas.openxmlformats.org/officeDocument/2006/extended-properties" xmlns:vt="http://schemas.openxmlformats.org/officeDocument/2006/docPropsVTypes">
  <Template/>
  <TotalTime>472</TotalTime>
  <Words>2813</Words>
  <Application>Microsoft Office PowerPoint</Application>
  <PresentationFormat>Widescreen</PresentationFormat>
  <Paragraphs>230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Adoption 101</vt:lpstr>
      <vt:lpstr>Welcome!</vt:lpstr>
      <vt:lpstr>Let’s discuss sexual safety</vt:lpstr>
      <vt:lpstr>Parenting the sexually reactive child  </vt:lpstr>
      <vt:lpstr>Stages of sexual Development</vt:lpstr>
      <vt:lpstr>Stages of sexual development</vt:lpstr>
      <vt:lpstr>Stages of sexual development</vt:lpstr>
      <vt:lpstr>What’s next?</vt:lpstr>
      <vt:lpstr>Safety plan discussion</vt:lpstr>
      <vt:lpstr>Questions?  </vt:lpstr>
      <vt:lpstr>Post Adoption Services &amp; Supports</vt:lpstr>
      <vt:lpstr>Support system is vital!  </vt:lpstr>
      <vt:lpstr>Benefits related to adoption </vt:lpstr>
      <vt:lpstr>Home Study Process </vt:lpstr>
      <vt:lpstr>Questions?  </vt:lpstr>
      <vt:lpstr>Home Study Process </vt:lpstr>
      <vt:lpstr>Home Study Continued </vt:lpstr>
      <vt:lpstr>Home Study Continued  </vt:lpstr>
      <vt:lpstr>Home Study Continued   </vt:lpstr>
      <vt:lpstr>What happens next?  </vt:lpstr>
      <vt:lpstr>Matching … </vt:lpstr>
      <vt:lpstr>Tips!</vt:lpstr>
      <vt:lpstr>Prepare for success!</vt:lpstr>
      <vt:lpstr>How matching process works…. </vt:lpstr>
      <vt:lpstr>Matching Process continued… </vt:lpstr>
      <vt:lpstr>Matching process continued…</vt:lpstr>
      <vt:lpstr>After Disclosure… </vt:lpstr>
      <vt:lpstr>Getting ready for placement</vt:lpstr>
      <vt:lpstr>Questions? </vt:lpstr>
    </vt:vector>
  </TitlesOfParts>
  <Company>The Devereux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Beckwith</dc:creator>
  <cp:lastModifiedBy>Paige Ross</cp:lastModifiedBy>
  <cp:revision>54</cp:revision>
  <cp:lastPrinted>2020-04-09T15:53:46Z</cp:lastPrinted>
  <dcterms:created xsi:type="dcterms:W3CDTF">2018-11-15T13:51:25Z</dcterms:created>
  <dcterms:modified xsi:type="dcterms:W3CDTF">2022-06-14T15:51:48Z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0x0101009935E6F12AC9454B9248778AF94A19F1</vt:lpwstr>
  </property>
  <property fmtid="{D5CDD505-2E9C-101B-9397-08002B2CF9AE}" pid="3" name="Order">
    <vt:r8>1402200</vt:r8>
  </property>
</Properties>
</file>