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handoutMasterIdLst>
    <p:handoutMasterId r:id="rId25"/>
  </p:handoutMasterIdLst>
  <p:sldIdLst>
    <p:sldId id="256" r:id="rId5"/>
    <p:sldId id="257" r:id="rId6"/>
    <p:sldId id="355" r:id="rId7"/>
    <p:sldId id="356" r:id="rId8"/>
    <p:sldId id="258" r:id="rId9"/>
    <p:sldId id="357" r:id="rId10"/>
    <p:sldId id="362" r:id="rId11"/>
    <p:sldId id="262" r:id="rId12"/>
    <p:sldId id="363" r:id="rId13"/>
    <p:sldId id="358" r:id="rId14"/>
    <p:sldId id="364" r:id="rId15"/>
    <p:sldId id="279" r:id="rId16"/>
    <p:sldId id="365" r:id="rId17"/>
    <p:sldId id="259" r:id="rId18"/>
    <p:sldId id="275" r:id="rId19"/>
    <p:sldId id="359" r:id="rId20"/>
    <p:sldId id="360" r:id="rId21"/>
    <p:sldId id="313" r:id="rId22"/>
    <p:sldId id="361" r:id="rId23"/>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690E"/>
    <a:srgbClr val="003C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764" autoAdjust="0"/>
    <p:restoredTop sz="94660"/>
  </p:normalViewPr>
  <p:slideViewPr>
    <p:cSldViewPr snapToGrid="0">
      <p:cViewPr varScale="1">
        <p:scale>
          <a:sx n="67" d="100"/>
          <a:sy n="67" d="100"/>
        </p:scale>
        <p:origin x="94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ige Ross" userId="158e945f-c6cf-499d-819b-1220772315a8" providerId="ADAL" clId="{A2C9D655-C81F-440C-9FE3-F37E590FBAFE}"/>
    <pc:docChg chg="custSel addSld modSld sldOrd">
      <pc:chgData name="Paige Ross" userId="158e945f-c6cf-499d-819b-1220772315a8" providerId="ADAL" clId="{A2C9D655-C81F-440C-9FE3-F37E590FBAFE}" dt="2023-10-19T19:09:14.814" v="151" actId="313"/>
      <pc:docMkLst>
        <pc:docMk/>
      </pc:docMkLst>
      <pc:sldChg chg="addSp delSp modSp new mod modAnim">
        <pc:chgData name="Paige Ross" userId="158e945f-c6cf-499d-819b-1220772315a8" providerId="ADAL" clId="{A2C9D655-C81F-440C-9FE3-F37E590FBAFE}" dt="2023-10-19T19:02:12.045" v="25" actId="20577"/>
        <pc:sldMkLst>
          <pc:docMk/>
          <pc:sldMk cId="1657960784" sldId="362"/>
        </pc:sldMkLst>
        <pc:spChg chg="mod">
          <ac:chgData name="Paige Ross" userId="158e945f-c6cf-499d-819b-1220772315a8" providerId="ADAL" clId="{A2C9D655-C81F-440C-9FE3-F37E590FBAFE}" dt="2023-10-19T19:02:12.045" v="25" actId="20577"/>
          <ac:spMkLst>
            <pc:docMk/>
            <pc:sldMk cId="1657960784" sldId="362"/>
            <ac:spMk id="2" creationId="{888DC04B-A95E-4AA0-869F-E7C5552290BE}"/>
          </ac:spMkLst>
        </pc:spChg>
        <pc:spChg chg="del">
          <ac:chgData name="Paige Ross" userId="158e945f-c6cf-499d-819b-1220772315a8" providerId="ADAL" clId="{A2C9D655-C81F-440C-9FE3-F37E590FBAFE}" dt="2023-10-19T19:02:02.637" v="1"/>
          <ac:spMkLst>
            <pc:docMk/>
            <pc:sldMk cId="1657960784" sldId="362"/>
            <ac:spMk id="3" creationId="{6D0EC2B2-3CF2-45E9-8989-B1EA16293AAF}"/>
          </ac:spMkLst>
        </pc:spChg>
        <pc:picChg chg="add mod">
          <ac:chgData name="Paige Ross" userId="158e945f-c6cf-499d-819b-1220772315a8" providerId="ADAL" clId="{A2C9D655-C81F-440C-9FE3-F37E590FBAFE}" dt="2023-10-19T19:02:02.637" v="1"/>
          <ac:picMkLst>
            <pc:docMk/>
            <pc:sldMk cId="1657960784" sldId="362"/>
            <ac:picMk id="4" creationId="{8789A955-9DC1-4EA3-B154-E43CC103D3BF}"/>
          </ac:picMkLst>
        </pc:picChg>
      </pc:sldChg>
      <pc:sldChg chg="addSp delSp modSp new mod ord modAnim">
        <pc:chgData name="Paige Ross" userId="158e945f-c6cf-499d-819b-1220772315a8" providerId="ADAL" clId="{A2C9D655-C81F-440C-9FE3-F37E590FBAFE}" dt="2023-10-19T19:03:51.476" v="44"/>
        <pc:sldMkLst>
          <pc:docMk/>
          <pc:sldMk cId="2888797575" sldId="363"/>
        </pc:sldMkLst>
        <pc:spChg chg="mod">
          <ac:chgData name="Paige Ross" userId="158e945f-c6cf-499d-819b-1220772315a8" providerId="ADAL" clId="{A2C9D655-C81F-440C-9FE3-F37E590FBAFE}" dt="2023-10-19T19:03:31.904" v="40" actId="20577"/>
          <ac:spMkLst>
            <pc:docMk/>
            <pc:sldMk cId="2888797575" sldId="363"/>
            <ac:spMk id="2" creationId="{2FE9D711-7E6D-4073-9379-812616A4DEB5}"/>
          </ac:spMkLst>
        </pc:spChg>
        <pc:spChg chg="del">
          <ac:chgData name="Paige Ross" userId="158e945f-c6cf-499d-819b-1220772315a8" providerId="ADAL" clId="{A2C9D655-C81F-440C-9FE3-F37E590FBAFE}" dt="2023-10-19T19:03:25.793" v="27"/>
          <ac:spMkLst>
            <pc:docMk/>
            <pc:sldMk cId="2888797575" sldId="363"/>
            <ac:spMk id="3" creationId="{BA78AB57-AFDC-4C2C-BF46-BCBB5DA26828}"/>
          </ac:spMkLst>
        </pc:spChg>
        <pc:picChg chg="add mod">
          <ac:chgData name="Paige Ross" userId="158e945f-c6cf-499d-819b-1220772315a8" providerId="ADAL" clId="{A2C9D655-C81F-440C-9FE3-F37E590FBAFE}" dt="2023-10-19T19:03:25.793" v="27"/>
          <ac:picMkLst>
            <pc:docMk/>
            <pc:sldMk cId="2888797575" sldId="363"/>
            <ac:picMk id="4" creationId="{0282E183-4D7B-476E-8B28-1BDD77C6ED45}"/>
          </ac:picMkLst>
        </pc:picChg>
      </pc:sldChg>
      <pc:sldChg chg="addSp delSp modSp new mod modAnim">
        <pc:chgData name="Paige Ross" userId="158e945f-c6cf-499d-819b-1220772315a8" providerId="ADAL" clId="{A2C9D655-C81F-440C-9FE3-F37E590FBAFE}" dt="2023-10-19T19:06:21.603" v="108" actId="20577"/>
        <pc:sldMkLst>
          <pc:docMk/>
          <pc:sldMk cId="2965049942" sldId="364"/>
        </pc:sldMkLst>
        <pc:spChg chg="mod">
          <ac:chgData name="Paige Ross" userId="158e945f-c6cf-499d-819b-1220772315a8" providerId="ADAL" clId="{A2C9D655-C81F-440C-9FE3-F37E590FBAFE}" dt="2023-10-19T19:06:21.603" v="108" actId="20577"/>
          <ac:spMkLst>
            <pc:docMk/>
            <pc:sldMk cId="2965049942" sldId="364"/>
            <ac:spMk id="2" creationId="{3B4FFD1E-BFCE-4D88-B3D0-6AEC9290B0DD}"/>
          </ac:spMkLst>
        </pc:spChg>
        <pc:spChg chg="del">
          <ac:chgData name="Paige Ross" userId="158e945f-c6cf-499d-819b-1220772315a8" providerId="ADAL" clId="{A2C9D655-C81F-440C-9FE3-F37E590FBAFE}" dt="2023-10-19T19:05:15.052" v="46"/>
          <ac:spMkLst>
            <pc:docMk/>
            <pc:sldMk cId="2965049942" sldId="364"/>
            <ac:spMk id="3" creationId="{6639CF35-4806-4129-A860-BF3CA67C32F4}"/>
          </ac:spMkLst>
        </pc:spChg>
        <pc:picChg chg="add mod">
          <ac:chgData name="Paige Ross" userId="158e945f-c6cf-499d-819b-1220772315a8" providerId="ADAL" clId="{A2C9D655-C81F-440C-9FE3-F37E590FBAFE}" dt="2023-10-19T19:05:15.052" v="46"/>
          <ac:picMkLst>
            <pc:docMk/>
            <pc:sldMk cId="2965049942" sldId="364"/>
            <ac:picMk id="4" creationId="{EF786E32-F71D-4F9B-9A79-3ECA81C6E19B}"/>
          </ac:picMkLst>
        </pc:picChg>
      </pc:sldChg>
      <pc:sldChg chg="addSp delSp modSp new mod modAnim">
        <pc:chgData name="Paige Ross" userId="158e945f-c6cf-499d-819b-1220772315a8" providerId="ADAL" clId="{A2C9D655-C81F-440C-9FE3-F37E590FBAFE}" dt="2023-10-19T19:09:14.814" v="151" actId="313"/>
        <pc:sldMkLst>
          <pc:docMk/>
          <pc:sldMk cId="467404814" sldId="365"/>
        </pc:sldMkLst>
        <pc:spChg chg="mod">
          <ac:chgData name="Paige Ross" userId="158e945f-c6cf-499d-819b-1220772315a8" providerId="ADAL" clId="{A2C9D655-C81F-440C-9FE3-F37E590FBAFE}" dt="2023-10-19T19:09:14.814" v="151" actId="313"/>
          <ac:spMkLst>
            <pc:docMk/>
            <pc:sldMk cId="467404814" sldId="365"/>
            <ac:spMk id="2" creationId="{3A87EF3E-8CD5-42AB-BFE5-BBAE3EB25780}"/>
          </ac:spMkLst>
        </pc:spChg>
        <pc:spChg chg="del">
          <ac:chgData name="Paige Ross" userId="158e945f-c6cf-499d-819b-1220772315a8" providerId="ADAL" clId="{A2C9D655-C81F-440C-9FE3-F37E590FBAFE}" dt="2023-10-19T19:08:56.422" v="110"/>
          <ac:spMkLst>
            <pc:docMk/>
            <pc:sldMk cId="467404814" sldId="365"/>
            <ac:spMk id="3" creationId="{59E268A0-096A-4A28-A8C0-21777758A4DD}"/>
          </ac:spMkLst>
        </pc:spChg>
        <pc:picChg chg="add mod">
          <ac:chgData name="Paige Ross" userId="158e945f-c6cf-499d-819b-1220772315a8" providerId="ADAL" clId="{A2C9D655-C81F-440C-9FE3-F37E590FBAFE}" dt="2023-10-19T19:08:56.422" v="110"/>
          <ac:picMkLst>
            <pc:docMk/>
            <pc:sldMk cId="467404814" sldId="365"/>
            <ac:picMk id="4" creationId="{CAE9B411-EB0E-4604-9CFC-8AD686BE25B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701164C2-331F-45B3-B428-376338DDCCD7}" type="datetimeFigureOut">
              <a:rPr lang="en-US" smtClean="0"/>
              <a:t>10/19/2023</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96F8784C-9A18-4E88-B9A1-792B3A357835}" type="slidenum">
              <a:rPr lang="en-US" smtClean="0"/>
              <a:t>‹#›</a:t>
            </a:fld>
            <a:endParaRPr lang="en-US"/>
          </a:p>
        </p:txBody>
      </p:sp>
    </p:spTree>
    <p:extLst>
      <p:ext uri="{BB962C8B-B14F-4D97-AF65-F5344CB8AC3E}">
        <p14:creationId xmlns:p14="http://schemas.microsoft.com/office/powerpoint/2010/main" val="2472623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FD54C82F-1931-4A9F-9D13-BC7667D25A0D}" type="datetimeFigureOut">
              <a:rPr lang="en-US" smtClean="0"/>
              <a:t>10/19/2023</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3F362676-08C8-42FC-9F4B-0C9B96CAB40A}" type="slidenum">
              <a:rPr lang="en-US" smtClean="0"/>
              <a:t>‹#›</a:t>
            </a:fld>
            <a:endParaRPr lang="en-US"/>
          </a:p>
        </p:txBody>
      </p:sp>
    </p:spTree>
    <p:extLst>
      <p:ext uri="{BB962C8B-B14F-4D97-AF65-F5344CB8AC3E}">
        <p14:creationId xmlns:p14="http://schemas.microsoft.com/office/powerpoint/2010/main" val="2131194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normAutofit/>
          </a:bodyPr>
          <a:lstStyle>
            <a:lvl1pPr algn="ctr">
              <a:defRPr sz="9600" b="1"/>
            </a:lvl1pPr>
          </a:lstStyle>
          <a:p>
            <a:r>
              <a:rPr lang="en-US" dirty="0"/>
              <a:t>Adoption 101</a:t>
            </a:r>
          </a:p>
        </p:txBody>
      </p:sp>
      <p:sp>
        <p:nvSpPr>
          <p:cNvPr id="3" name="Subtitle 2"/>
          <p:cNvSpPr>
            <a:spLocks noGrp="1"/>
          </p:cNvSpPr>
          <p:nvPr>
            <p:ph type="subTitle" idx="1" hasCustomPrompt="1"/>
          </p:nvPr>
        </p:nvSpPr>
        <p:spPr>
          <a:xfrm>
            <a:off x="968188" y="3602038"/>
            <a:ext cx="10252038" cy="1655762"/>
          </a:xfrm>
        </p:spPr>
        <p:txBody>
          <a:bodyPr/>
          <a:lstStyle>
            <a:lvl1pPr marL="0" indent="0" algn="ctr">
              <a:buNone/>
              <a:defRPr sz="2400" i="1"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Trauma Informed, Trust-Based Relational Intervention Training</a:t>
            </a:r>
          </a:p>
        </p:txBody>
      </p:sp>
    </p:spTree>
    <p:extLst>
      <p:ext uri="{BB962C8B-B14F-4D97-AF65-F5344CB8AC3E}">
        <p14:creationId xmlns:p14="http://schemas.microsoft.com/office/powerpoint/2010/main" val="93484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59060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426356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33675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1860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72450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34368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2957598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348615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82263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p:cNvSpPr>
            <a:spLocks noGrp="1"/>
          </p:cNvSpPr>
          <p:nvPr>
            <p:ph type="sldNum" sz="quarter" idx="12"/>
          </p:nvPr>
        </p:nvSpPr>
        <p:spPr>
          <a:xfrm>
            <a:off x="8610600" y="6466680"/>
            <a:ext cx="2743200" cy="365125"/>
          </a:xfrm>
          <a:prstGeom prst="rect">
            <a:avLst/>
          </a:prstGeom>
        </p:spPr>
        <p:txBody>
          <a:bodyPr/>
          <a:lstStyle/>
          <a:p>
            <a:fld id="{6E786916-18FA-416D-B6C6-35229AE8D647}" type="slidenum">
              <a:rPr lang="en-US" smtClean="0"/>
              <a:t>‹#›</a:t>
            </a:fld>
            <a:endParaRPr lang="en-US"/>
          </a:p>
        </p:txBody>
      </p:sp>
    </p:spTree>
    <p:extLst>
      <p:ext uri="{BB962C8B-B14F-4D97-AF65-F5344CB8AC3E}">
        <p14:creationId xmlns:p14="http://schemas.microsoft.com/office/powerpoint/2010/main" val="174411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0" y="5709106"/>
            <a:ext cx="12192000" cy="1356071"/>
            <a:chOff x="0" y="6099862"/>
            <a:chExt cx="12192000" cy="950111"/>
          </a:xfrm>
        </p:grpSpPr>
        <p:sp>
          <p:nvSpPr>
            <p:cNvPr id="8" name="Rectangle 7"/>
            <p:cNvSpPr/>
            <p:nvPr userDrawn="1"/>
          </p:nvSpPr>
          <p:spPr>
            <a:xfrm>
              <a:off x="0" y="6821611"/>
              <a:ext cx="12192000" cy="83206"/>
            </a:xfrm>
            <a:prstGeom prst="rect">
              <a:avLst/>
            </a:prstGeom>
            <a:solidFill>
              <a:srgbClr val="54690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328225"/>
              <a:ext cx="12192000" cy="493386"/>
            </a:xfrm>
            <a:prstGeom prst="rect">
              <a:avLst/>
            </a:prstGeom>
            <a:solidFill>
              <a:srgbClr val="003C6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206" y="6099862"/>
              <a:ext cx="1231029" cy="950111"/>
            </a:xfrm>
            <a:prstGeom prst="rect">
              <a:avLst/>
            </a:prstGeom>
          </p:spPr>
        </p:pic>
      </p:grpSp>
      <p:sp>
        <p:nvSpPr>
          <p:cNvPr id="2" name="Title Placeholder 1"/>
          <p:cNvSpPr>
            <a:spLocks noGrp="1"/>
          </p:cNvSpPr>
          <p:nvPr>
            <p:ph type="title"/>
          </p:nvPr>
        </p:nvSpPr>
        <p:spPr>
          <a:xfrm>
            <a:off x="247425" y="365125"/>
            <a:ext cx="1161825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47425" y="1825625"/>
            <a:ext cx="11618259" cy="40906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19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8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kGuHwXDoX8M?feature=oembe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D1G5ssZlVUw?feature=oembed"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o2y0esNwul4"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nIhATiiM-Pw?feature=oembe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9PhuajDnWdc?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06070" y="1644145"/>
            <a:ext cx="9144000" cy="1957893"/>
          </a:xfrm>
          <a:noFill/>
          <a:ln w="19050">
            <a:noFill/>
            <a:prstDash val="lgDashDot"/>
          </a:ln>
        </p:spPr>
        <p:txBody>
          <a:bodyPr>
            <a:normAutofit/>
          </a:bodyPr>
          <a:lstStyle/>
          <a:p>
            <a:r>
              <a:rPr lang="en-US" sz="12000" dirty="0">
                <a:latin typeface="Arial Narrow" panose="020B0606020202030204" pitchFamily="34" charset="0"/>
              </a:rPr>
              <a:t>Adoption 101</a:t>
            </a:r>
          </a:p>
        </p:txBody>
      </p:sp>
      <p:sp>
        <p:nvSpPr>
          <p:cNvPr id="7" name="Subtitle 6"/>
          <p:cNvSpPr>
            <a:spLocks noGrp="1"/>
          </p:cNvSpPr>
          <p:nvPr>
            <p:ph type="subTitle" idx="1"/>
          </p:nvPr>
        </p:nvSpPr>
        <p:spPr>
          <a:xfrm>
            <a:off x="204395" y="3602038"/>
            <a:ext cx="11747351" cy="1655762"/>
          </a:xfrm>
        </p:spPr>
        <p:txBody>
          <a:bodyPr>
            <a:normAutofit fontScale="92500" lnSpcReduction="10000"/>
          </a:bodyPr>
          <a:lstStyle/>
          <a:p>
            <a:r>
              <a:rPr lang="en-US" sz="2800" i="0" dirty="0">
                <a:solidFill>
                  <a:srgbClr val="54690E"/>
                </a:solidFill>
              </a:rPr>
              <a:t>Heartland for Children’s </a:t>
            </a:r>
          </a:p>
          <a:p>
            <a:r>
              <a:rPr lang="en-US" sz="2800" i="0" dirty="0">
                <a:solidFill>
                  <a:srgbClr val="54690E"/>
                </a:solidFill>
              </a:rPr>
              <a:t>Trauma Informed, Relationship Focused Adoption Training </a:t>
            </a:r>
          </a:p>
          <a:p>
            <a:endParaRPr lang="en-US" sz="2800" i="0" dirty="0">
              <a:solidFill>
                <a:srgbClr val="54690E"/>
              </a:solidFill>
            </a:endParaRPr>
          </a:p>
          <a:p>
            <a:r>
              <a:rPr lang="en-US" sz="1900" i="0" dirty="0">
                <a:solidFill>
                  <a:srgbClr val="54690E"/>
                </a:solidFill>
              </a:rPr>
              <a:t>Class Five </a:t>
            </a:r>
          </a:p>
        </p:txBody>
      </p:sp>
      <p:sp>
        <p:nvSpPr>
          <p:cNvPr id="2" name="TextBox 1">
            <a:extLst>
              <a:ext uri="{FF2B5EF4-FFF2-40B4-BE49-F238E27FC236}">
                <a16:creationId xmlns:a16="http://schemas.microsoft.com/office/drawing/2014/main" id="{F0036899-52A5-2DE2-5D58-798FB1E7EEC9}"/>
              </a:ext>
            </a:extLst>
          </p:cNvPr>
          <p:cNvSpPr txBox="1"/>
          <p:nvPr/>
        </p:nvSpPr>
        <p:spPr>
          <a:xfrm>
            <a:off x="1719532" y="6075872"/>
            <a:ext cx="8738558"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solidFill>
                  <a:schemeClr val="bg1"/>
                </a:solidFill>
                <a:ea typeface="+mn-lt"/>
                <a:cs typeface="+mn-lt"/>
              </a:rPr>
              <a:t>Heartland for Children is a community-based care lead agency </a:t>
            </a:r>
          </a:p>
          <a:p>
            <a:pPr algn="ctr"/>
            <a:r>
              <a:rPr lang="en-US" dirty="0">
                <a:solidFill>
                  <a:schemeClr val="bg1"/>
                </a:solidFill>
                <a:ea typeface="+mn-lt"/>
                <a:cs typeface="+mn-lt"/>
              </a:rPr>
              <a:t>contracted with the Department of Children and Families.</a:t>
            </a:r>
            <a:endParaRPr lang="en-US">
              <a:solidFill>
                <a:schemeClr val="bg1"/>
              </a:solidFill>
            </a:endParaRPr>
          </a:p>
        </p:txBody>
      </p:sp>
    </p:spTree>
    <p:extLst>
      <p:ext uri="{BB962C8B-B14F-4D97-AF65-F5344CB8AC3E}">
        <p14:creationId xmlns:p14="http://schemas.microsoft.com/office/powerpoint/2010/main" val="185500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54690E"/>
                </a:solidFill>
                <a:latin typeface="Arial Narrow" panose="020B0606020202030204" pitchFamily="34" charset="0"/>
              </a:rPr>
              <a:t>Physiological Needs Continued</a:t>
            </a:r>
            <a:r>
              <a:rPr lang="en-US" dirty="0"/>
              <a:t>	</a:t>
            </a:r>
          </a:p>
        </p:txBody>
      </p:sp>
      <p:sp>
        <p:nvSpPr>
          <p:cNvPr id="3" name="Content Placeholder 2"/>
          <p:cNvSpPr>
            <a:spLocks noGrp="1"/>
          </p:cNvSpPr>
          <p:nvPr>
            <p:ph idx="1"/>
          </p:nvPr>
        </p:nvSpPr>
        <p:spPr>
          <a:xfrm>
            <a:off x="247425" y="1690688"/>
            <a:ext cx="11618259" cy="4090660"/>
          </a:xfrm>
        </p:spPr>
        <p:txBody>
          <a:bodyPr>
            <a:normAutofit/>
          </a:bodyPr>
          <a:lstStyle/>
          <a:p>
            <a:r>
              <a:rPr lang="en-US" dirty="0"/>
              <a:t>Sensory Processing </a:t>
            </a:r>
          </a:p>
          <a:p>
            <a:pPr lvl="1"/>
            <a:r>
              <a:rPr lang="en-US" dirty="0"/>
              <a:t>1 out of 20 children have sensory processing difficulties, with a higher than average rate for children who have experienced trauma. It is often undetected, overlooked, or diagnosed as something else.  </a:t>
            </a:r>
          </a:p>
          <a:p>
            <a:pPr lvl="1"/>
            <a:r>
              <a:rPr lang="en-US" dirty="0"/>
              <a:t>Sensory Processing Disorder can be defined as a “practical inability to use information received through the senses so as to function smoothly and normally in everyday life.”</a:t>
            </a:r>
          </a:p>
          <a:p>
            <a:pPr lvl="1"/>
            <a:r>
              <a:rPr lang="en-US" dirty="0"/>
              <a:t>This can lead to difficulties with eating, getting dressed, riding in a car, playing with others, etc. </a:t>
            </a:r>
          </a:p>
          <a:p>
            <a:pPr lvl="1"/>
            <a:r>
              <a:rPr lang="en-US" dirty="0"/>
              <a:t>Helpful to pay attention to input they are seeking and what they are avoiding.  Journaling is sometimes helpful.  </a:t>
            </a:r>
          </a:p>
          <a:p>
            <a:pPr marL="0" indent="0">
              <a:buNone/>
            </a:pPr>
            <a:endParaRPr lang="en-US" dirty="0"/>
          </a:p>
        </p:txBody>
      </p:sp>
    </p:spTree>
    <p:extLst>
      <p:ext uri="{BB962C8B-B14F-4D97-AF65-F5344CB8AC3E}">
        <p14:creationId xmlns:p14="http://schemas.microsoft.com/office/powerpoint/2010/main" val="1915291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FFD1E-BFCE-4D88-B3D0-6AEC9290B0DD}"/>
              </a:ext>
            </a:extLst>
          </p:cNvPr>
          <p:cNvSpPr>
            <a:spLocks noGrp="1"/>
          </p:cNvSpPr>
          <p:nvPr>
            <p:ph type="title"/>
          </p:nvPr>
        </p:nvSpPr>
        <p:spPr/>
        <p:txBody>
          <a:bodyPr/>
          <a:lstStyle/>
          <a:p>
            <a:r>
              <a:rPr lang="en-US" dirty="0"/>
              <a:t>A Sensory World </a:t>
            </a:r>
          </a:p>
        </p:txBody>
      </p:sp>
      <p:pic>
        <p:nvPicPr>
          <p:cNvPr id="4" name="Online Media 3" title="A Sensory World Preview">
            <a:hlinkClick r:id="" action="ppaction://media"/>
            <a:extLst>
              <a:ext uri="{FF2B5EF4-FFF2-40B4-BE49-F238E27FC236}">
                <a16:creationId xmlns:a16="http://schemas.microsoft.com/office/drawing/2014/main" id="{EF786E32-F71D-4F9B-9A79-3ECA81C6E19B}"/>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296504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u="sng" dirty="0">
                <a:solidFill>
                  <a:srgbClr val="54690E"/>
                </a:solidFill>
                <a:latin typeface="Arial Narrow" panose="020B0606020202030204" pitchFamily="34" charset="0"/>
              </a:rPr>
              <a:t>Physiological Strategies: </a:t>
            </a:r>
            <a:br>
              <a:rPr lang="en-US" sz="4800" u="sng" dirty="0">
                <a:solidFill>
                  <a:srgbClr val="54690E"/>
                </a:solidFill>
                <a:latin typeface="Arial Narrow" panose="020B0606020202030204" pitchFamily="34" charset="0"/>
              </a:rPr>
            </a:br>
            <a:r>
              <a:rPr lang="en-US" sz="4800" u="sng" dirty="0">
                <a:solidFill>
                  <a:srgbClr val="54690E"/>
                </a:solidFill>
                <a:latin typeface="Arial Narrow" panose="020B0606020202030204" pitchFamily="34" charset="0"/>
              </a:rPr>
              <a:t>Understanding Sensory Processing </a:t>
            </a:r>
          </a:p>
        </p:txBody>
      </p:sp>
      <p:sp>
        <p:nvSpPr>
          <p:cNvPr id="3" name="Content Placeholder 2"/>
          <p:cNvSpPr>
            <a:spLocks noGrp="1"/>
          </p:cNvSpPr>
          <p:nvPr>
            <p:ph idx="1"/>
          </p:nvPr>
        </p:nvSpPr>
        <p:spPr>
          <a:xfrm>
            <a:off x="247425" y="1953447"/>
            <a:ext cx="11618259" cy="4225597"/>
          </a:xfrm>
        </p:spPr>
        <p:txBody>
          <a:bodyPr>
            <a:normAutofit fontScale="92500" lnSpcReduction="10000"/>
          </a:bodyPr>
          <a:lstStyle/>
          <a:p>
            <a:r>
              <a:rPr lang="en-US" dirty="0"/>
              <a:t>Five external senses: sight, smell, touch, taste, and sound </a:t>
            </a:r>
          </a:p>
          <a:p>
            <a:r>
              <a:rPr lang="en-US" dirty="0"/>
              <a:t>The senses serve four primary functions: </a:t>
            </a:r>
          </a:p>
          <a:p>
            <a:pPr lvl="1"/>
            <a:r>
              <a:rPr lang="en-US" dirty="0"/>
              <a:t>ALERT the body and brain to important cues</a:t>
            </a:r>
          </a:p>
          <a:p>
            <a:pPr lvl="1"/>
            <a:r>
              <a:rPr lang="en-US" dirty="0"/>
              <a:t>PROTECT the body and brain from becoming overwhelmed</a:t>
            </a:r>
          </a:p>
          <a:p>
            <a:pPr lvl="1"/>
            <a:r>
              <a:rPr lang="en-US" dirty="0"/>
              <a:t>SELECT what is important to pay attention to</a:t>
            </a:r>
          </a:p>
          <a:p>
            <a:pPr lvl="1"/>
            <a:r>
              <a:rPr lang="en-US" dirty="0"/>
              <a:t>ORGANIZE the brain automatically </a:t>
            </a:r>
          </a:p>
          <a:p>
            <a:r>
              <a:rPr lang="en-US" dirty="0"/>
              <a:t>Three internal or body-centered senses help the brain create meaning from sensory input received from the environment</a:t>
            </a:r>
          </a:p>
          <a:p>
            <a:pPr lvl="1"/>
            <a:r>
              <a:rPr lang="en-US" dirty="0"/>
              <a:t>Vestibular</a:t>
            </a:r>
          </a:p>
          <a:p>
            <a:pPr lvl="1"/>
            <a:r>
              <a:rPr lang="en-US" dirty="0"/>
              <a:t>Proprioceptive</a:t>
            </a:r>
          </a:p>
          <a:p>
            <a:pPr lvl="1"/>
            <a:r>
              <a:rPr lang="en-US" dirty="0"/>
              <a:t>Tactile </a:t>
            </a:r>
          </a:p>
        </p:txBody>
      </p:sp>
    </p:spTree>
    <p:extLst>
      <p:ext uri="{BB962C8B-B14F-4D97-AF65-F5344CB8AC3E}">
        <p14:creationId xmlns:p14="http://schemas.microsoft.com/office/powerpoint/2010/main" val="2246379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7EF3E-8CD5-42AB-BFE5-BBAE3EB25780}"/>
              </a:ext>
            </a:extLst>
          </p:cNvPr>
          <p:cNvSpPr>
            <a:spLocks noGrp="1"/>
          </p:cNvSpPr>
          <p:nvPr>
            <p:ph type="title"/>
          </p:nvPr>
        </p:nvSpPr>
        <p:spPr/>
        <p:txBody>
          <a:bodyPr>
            <a:normAutofit/>
          </a:bodyPr>
          <a:lstStyle/>
          <a:p>
            <a:r>
              <a:rPr lang="en-US" sz="6000" dirty="0"/>
              <a:t>A Child’s View of Sensory Processing </a:t>
            </a:r>
          </a:p>
        </p:txBody>
      </p:sp>
      <p:pic>
        <p:nvPicPr>
          <p:cNvPr id="4" name="Online Media 3" title="A Child's View of Sensory Processing">
            <a:hlinkClick r:id="" action="ppaction://media"/>
            <a:extLst>
              <a:ext uri="{FF2B5EF4-FFF2-40B4-BE49-F238E27FC236}">
                <a16:creationId xmlns:a16="http://schemas.microsoft.com/office/drawing/2014/main" id="{CAE9B411-EB0E-4604-9CFC-8AD686BE25B3}"/>
              </a:ext>
            </a:extLst>
          </p:cNvPr>
          <p:cNvPicPr>
            <a:picLocks noGrp="1" noRot="1" noChangeAspect="1"/>
          </p:cNvPicPr>
          <p:nvPr>
            <p:ph idx="1"/>
            <a:videoFile r:link="rId1"/>
          </p:nvPr>
        </p:nvPicPr>
        <p:blipFill>
          <a:blip r:embed="rId3"/>
          <a:stretch>
            <a:fillRect/>
          </a:stretch>
        </p:blipFill>
        <p:spPr>
          <a:xfrm>
            <a:off x="3328988" y="1825625"/>
            <a:ext cx="5454650" cy="4090988"/>
          </a:xfrm>
          <a:prstGeom prst="rect">
            <a:avLst/>
          </a:prstGeom>
        </p:spPr>
      </p:pic>
    </p:spTree>
    <p:extLst>
      <p:ext uri="{BB962C8B-B14F-4D97-AF65-F5344CB8AC3E}">
        <p14:creationId xmlns:p14="http://schemas.microsoft.com/office/powerpoint/2010/main" val="46740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5" y="0"/>
            <a:ext cx="11618259" cy="1325563"/>
          </a:xfrm>
        </p:spPr>
        <p:txBody>
          <a:bodyPr>
            <a:normAutofit/>
          </a:bodyPr>
          <a:lstStyle/>
          <a:p>
            <a:r>
              <a:rPr lang="en-US" sz="3600" u="sng" dirty="0">
                <a:solidFill>
                  <a:srgbClr val="54690E"/>
                </a:solidFill>
                <a:latin typeface="+mn-lt"/>
              </a:rPr>
              <a:t>How can we meet our children’s sensory needs? </a:t>
            </a:r>
          </a:p>
        </p:txBody>
      </p:sp>
      <p:sp>
        <p:nvSpPr>
          <p:cNvPr id="3" name="Content Placeholder 2"/>
          <p:cNvSpPr>
            <a:spLocks noGrp="1"/>
          </p:cNvSpPr>
          <p:nvPr>
            <p:ph idx="1"/>
          </p:nvPr>
        </p:nvSpPr>
        <p:spPr>
          <a:xfrm>
            <a:off x="247425" y="1323191"/>
            <a:ext cx="10714617" cy="4593094"/>
          </a:xfrm>
        </p:spPr>
        <p:txBody>
          <a:bodyPr>
            <a:normAutofit/>
          </a:bodyPr>
          <a:lstStyle/>
          <a:p>
            <a:r>
              <a:rPr lang="en-US" dirty="0"/>
              <a:t>Weight lifting (proprioceptive, calming, organizing) </a:t>
            </a:r>
          </a:p>
          <a:p>
            <a:r>
              <a:rPr lang="en-US" dirty="0"/>
              <a:t>Basketball (vestibular, hand-eye coordination) </a:t>
            </a:r>
          </a:p>
          <a:p>
            <a:r>
              <a:rPr lang="en-US" dirty="0"/>
              <a:t>Swimming (proprioceptive, tactile)</a:t>
            </a:r>
          </a:p>
          <a:p>
            <a:r>
              <a:rPr lang="en-US" dirty="0"/>
              <a:t>Trampoline (vestibular)</a:t>
            </a:r>
          </a:p>
          <a:p>
            <a:r>
              <a:rPr lang="en-US" dirty="0"/>
              <a:t>Climbing (proprioceptive, vestibular, hand-eye coordination)</a:t>
            </a:r>
          </a:p>
          <a:p>
            <a:r>
              <a:rPr lang="en-US" dirty="0"/>
              <a:t>Tight clothing (proprioceptive) </a:t>
            </a:r>
          </a:p>
          <a:p>
            <a:r>
              <a:rPr lang="en-US" dirty="0"/>
              <a:t>Massage (proprioceptive, tactile)</a:t>
            </a:r>
          </a:p>
        </p:txBody>
      </p:sp>
    </p:spTree>
    <p:extLst>
      <p:ext uri="{BB962C8B-B14F-4D97-AF65-F5344CB8AC3E}">
        <p14:creationId xmlns:p14="http://schemas.microsoft.com/office/powerpoint/2010/main" val="1420813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377" y="109297"/>
            <a:ext cx="11835246" cy="953114"/>
          </a:xfrm>
        </p:spPr>
        <p:txBody>
          <a:bodyPr>
            <a:noAutofit/>
          </a:bodyPr>
          <a:lstStyle/>
          <a:p>
            <a:r>
              <a:rPr lang="en-US" sz="4000" u="sng" dirty="0">
                <a:solidFill>
                  <a:srgbClr val="54690E"/>
                </a:solidFill>
                <a:latin typeface="+mn-lt"/>
              </a:rPr>
              <a:t>Empowering Principles, Ecological Strategies</a:t>
            </a:r>
          </a:p>
        </p:txBody>
      </p:sp>
      <p:sp>
        <p:nvSpPr>
          <p:cNvPr id="3" name="Content Placeholder 2"/>
          <p:cNvSpPr>
            <a:spLocks noGrp="1"/>
          </p:cNvSpPr>
          <p:nvPr>
            <p:ph idx="1"/>
          </p:nvPr>
        </p:nvSpPr>
        <p:spPr>
          <a:xfrm>
            <a:off x="178377" y="1156138"/>
            <a:ext cx="11835246" cy="5118537"/>
          </a:xfrm>
        </p:spPr>
        <p:txBody>
          <a:bodyPr>
            <a:normAutofit fontScale="92500" lnSpcReduction="20000"/>
          </a:bodyPr>
          <a:lstStyle/>
          <a:p>
            <a:r>
              <a:rPr lang="en-US" dirty="0"/>
              <a:t>Supporting our children in their environment, and ensuring they are </a:t>
            </a:r>
            <a:r>
              <a:rPr lang="en-US" i="1" dirty="0"/>
              <a:t>seen, heard, and valued</a:t>
            </a:r>
            <a:r>
              <a:rPr lang="en-US" dirty="0"/>
              <a:t>!  </a:t>
            </a:r>
          </a:p>
          <a:p>
            <a:endParaRPr lang="en-US" dirty="0"/>
          </a:p>
          <a:p>
            <a:r>
              <a:rPr lang="en-US" dirty="0"/>
              <a:t>Felt Safety</a:t>
            </a:r>
          </a:p>
          <a:p>
            <a:pPr lvl="1"/>
            <a:r>
              <a:rPr lang="en-US" dirty="0"/>
              <a:t>To have felt safety, must feel connected, that they belong, and are being their true self</a:t>
            </a:r>
          </a:p>
          <a:p>
            <a:pPr marL="0" indent="0">
              <a:buNone/>
            </a:pPr>
            <a:endParaRPr lang="en-US" dirty="0"/>
          </a:p>
          <a:p>
            <a:r>
              <a:rPr lang="en-US" dirty="0"/>
              <a:t>Transitions</a:t>
            </a:r>
          </a:p>
          <a:p>
            <a:pPr lvl="1"/>
            <a:r>
              <a:rPr lang="en-US" dirty="0"/>
              <a:t>Daily Transitions</a:t>
            </a:r>
          </a:p>
          <a:p>
            <a:pPr lvl="1"/>
            <a:r>
              <a:rPr lang="en-US" dirty="0"/>
              <a:t>Life Transitions </a:t>
            </a:r>
          </a:p>
          <a:p>
            <a:pPr lvl="1"/>
            <a:r>
              <a:rPr lang="en-US" dirty="0"/>
              <a:t>Prepare them for success! </a:t>
            </a:r>
          </a:p>
          <a:p>
            <a:pPr marL="457200" lvl="1" indent="0">
              <a:buNone/>
            </a:pPr>
            <a:endParaRPr lang="en-US" dirty="0"/>
          </a:p>
          <a:p>
            <a:r>
              <a:rPr lang="en-US" dirty="0"/>
              <a:t>Scaffolding Self-Regulation </a:t>
            </a:r>
          </a:p>
          <a:p>
            <a:pPr lvl="1"/>
            <a:r>
              <a:rPr lang="en-US" dirty="0"/>
              <a:t>Help your child learn to self-regulate </a:t>
            </a:r>
          </a:p>
          <a:p>
            <a:pPr marL="0" indent="0">
              <a:buNone/>
            </a:pPr>
            <a:endParaRPr lang="en-US" dirty="0"/>
          </a:p>
        </p:txBody>
      </p:sp>
    </p:spTree>
    <p:extLst>
      <p:ext uri="{BB962C8B-B14F-4D97-AF65-F5344CB8AC3E}">
        <p14:creationId xmlns:p14="http://schemas.microsoft.com/office/powerpoint/2010/main" val="1726990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solidFill>
                  <a:srgbClr val="54690E"/>
                </a:solidFill>
                <a:latin typeface="Arial Narrow" panose="020B0606020202030204" pitchFamily="34" charset="0"/>
              </a:rPr>
              <a:t>More Empowering Strategies</a:t>
            </a:r>
          </a:p>
        </p:txBody>
      </p:sp>
      <p:sp>
        <p:nvSpPr>
          <p:cNvPr id="3" name="Content Placeholder 2"/>
          <p:cNvSpPr>
            <a:spLocks noGrp="1"/>
          </p:cNvSpPr>
          <p:nvPr>
            <p:ph idx="1"/>
          </p:nvPr>
        </p:nvSpPr>
        <p:spPr/>
        <p:txBody>
          <a:bodyPr>
            <a:normAutofit/>
          </a:bodyPr>
          <a:lstStyle/>
          <a:p>
            <a:r>
              <a:rPr lang="en-US" dirty="0"/>
              <a:t>Daily Routine </a:t>
            </a:r>
          </a:p>
          <a:p>
            <a:pPr lvl="1"/>
            <a:r>
              <a:rPr lang="en-US" dirty="0"/>
              <a:t>Consistent, predictable, and prepares for what is coming next </a:t>
            </a:r>
          </a:p>
          <a:p>
            <a:endParaRPr lang="en-US" dirty="0"/>
          </a:p>
          <a:p>
            <a:r>
              <a:rPr lang="en-US" dirty="0"/>
              <a:t>Rituals</a:t>
            </a:r>
          </a:p>
          <a:p>
            <a:pPr lvl="1"/>
            <a:r>
              <a:rPr lang="en-US" dirty="0"/>
              <a:t>Routine that builds connection!  </a:t>
            </a:r>
          </a:p>
          <a:p>
            <a:endParaRPr lang="en-US" dirty="0"/>
          </a:p>
          <a:p>
            <a:r>
              <a:rPr lang="en-US" dirty="0"/>
              <a:t>Artifacts </a:t>
            </a:r>
          </a:p>
          <a:p>
            <a:pPr lvl="1"/>
            <a:r>
              <a:rPr lang="en-US" dirty="0"/>
              <a:t>Object with meaning, sentimental</a:t>
            </a:r>
          </a:p>
        </p:txBody>
      </p:sp>
    </p:spTree>
    <p:extLst>
      <p:ext uri="{BB962C8B-B14F-4D97-AF65-F5344CB8AC3E}">
        <p14:creationId xmlns:p14="http://schemas.microsoft.com/office/powerpoint/2010/main" val="2953145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o2y0esNwul4"/>
          <p:cNvPicPr>
            <a:picLocks noGrp="1" noRot="1" noChangeAspect="1"/>
          </p:cNvPicPr>
          <p:nvPr>
            <p:ph idx="1"/>
            <a:videoFile r:link="rId1"/>
          </p:nvPr>
        </p:nvPicPr>
        <p:blipFill>
          <a:blip r:embed="rId3"/>
          <a:stretch>
            <a:fillRect/>
          </a:stretch>
        </p:blipFill>
        <p:spPr>
          <a:xfrm>
            <a:off x="394936" y="168166"/>
            <a:ext cx="11166443" cy="6281124"/>
          </a:xfrm>
          <a:prstGeom prst="rect">
            <a:avLst/>
          </a:prstGeom>
        </p:spPr>
      </p:pic>
    </p:spTree>
    <p:extLst>
      <p:ext uri="{BB962C8B-B14F-4D97-AF65-F5344CB8AC3E}">
        <p14:creationId xmlns:p14="http://schemas.microsoft.com/office/powerpoint/2010/main" val="957699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11810104" cy="1325563"/>
          </a:xfrm>
        </p:spPr>
        <p:txBody>
          <a:bodyPr>
            <a:noAutofit/>
          </a:bodyPr>
          <a:lstStyle/>
          <a:p>
            <a:r>
              <a:rPr lang="en-US" sz="5400" u="sng" dirty="0">
                <a:solidFill>
                  <a:srgbClr val="54690E"/>
                </a:solidFill>
                <a:latin typeface="+mn-lt"/>
              </a:rPr>
              <a:t>Reflection:</a:t>
            </a:r>
          </a:p>
        </p:txBody>
      </p:sp>
      <p:sp>
        <p:nvSpPr>
          <p:cNvPr id="3" name="Content Placeholder 2"/>
          <p:cNvSpPr>
            <a:spLocks noGrp="1"/>
          </p:cNvSpPr>
          <p:nvPr>
            <p:ph idx="1"/>
          </p:nvPr>
        </p:nvSpPr>
        <p:spPr>
          <a:xfrm>
            <a:off x="152400" y="1562232"/>
            <a:ext cx="11887200" cy="5181600"/>
          </a:xfrm>
        </p:spPr>
        <p:txBody>
          <a:bodyPr>
            <a:normAutofit/>
          </a:bodyPr>
          <a:lstStyle/>
          <a:p>
            <a:r>
              <a:rPr lang="en-US" sz="2200" dirty="0">
                <a:solidFill>
                  <a:srgbClr val="003C6A"/>
                </a:solidFill>
                <a:latin typeface="Century Gothic" panose="020B0502020202020204" pitchFamily="34" charset="0"/>
              </a:rPr>
              <a:t>What elements of Mr. White video relates to what we talked about today?  </a:t>
            </a:r>
          </a:p>
          <a:p>
            <a:pPr marL="0" indent="0">
              <a:buNone/>
            </a:pPr>
            <a:endParaRPr lang="en-US" sz="2200" dirty="0">
              <a:solidFill>
                <a:srgbClr val="003C6A"/>
              </a:solidFill>
              <a:latin typeface="Century Gothic" panose="020B0502020202020204" pitchFamily="34" charset="0"/>
            </a:endParaRPr>
          </a:p>
          <a:p>
            <a:r>
              <a:rPr lang="en-US" sz="2200" dirty="0">
                <a:solidFill>
                  <a:srgbClr val="003C6A"/>
                </a:solidFill>
                <a:latin typeface="Century Gothic" panose="020B0502020202020204" pitchFamily="34" charset="0"/>
              </a:rPr>
              <a:t>What are some key words for you that has stuck in your mind related to the empowering principles?  </a:t>
            </a:r>
          </a:p>
          <a:p>
            <a:pPr marL="0" indent="0">
              <a:buNone/>
            </a:pPr>
            <a:endParaRPr lang="en-US" sz="2200" dirty="0">
              <a:solidFill>
                <a:srgbClr val="003C6A"/>
              </a:solidFill>
              <a:latin typeface="Century Gothic" panose="020B0502020202020204" pitchFamily="34" charset="0"/>
            </a:endParaRPr>
          </a:p>
          <a:p>
            <a:r>
              <a:rPr lang="en-US" sz="2200" dirty="0">
                <a:solidFill>
                  <a:srgbClr val="003C6A"/>
                </a:solidFill>
                <a:latin typeface="Century Gothic" panose="020B0502020202020204" pitchFamily="34" charset="0"/>
              </a:rPr>
              <a:t>After learning this information, where there any “ah ha” moments?  </a:t>
            </a:r>
          </a:p>
          <a:p>
            <a:endParaRPr lang="en-US" sz="2200" dirty="0">
              <a:solidFill>
                <a:srgbClr val="003C6A"/>
              </a:solidFill>
              <a:latin typeface="Century Gothic" panose="020B0502020202020204" pitchFamily="34" charset="0"/>
            </a:endParaRPr>
          </a:p>
          <a:p>
            <a:r>
              <a:rPr lang="en-US" sz="2200" dirty="0">
                <a:solidFill>
                  <a:srgbClr val="003C6A"/>
                </a:solidFill>
                <a:latin typeface="Century Gothic" panose="020B0502020202020204" pitchFamily="34" charset="0"/>
              </a:rPr>
              <a:t>After learning this information, is there anything you may start doing differently in your everyday life?  </a:t>
            </a:r>
          </a:p>
          <a:p>
            <a:pPr marL="0" indent="0" algn="r">
              <a:buNone/>
            </a:pPr>
            <a:r>
              <a:rPr lang="en-US" sz="4800" i="1" dirty="0">
                <a:solidFill>
                  <a:srgbClr val="54690E"/>
                </a:solidFill>
                <a:latin typeface="Century Gothic" panose="020B0502020202020204" pitchFamily="34" charset="0"/>
              </a:rPr>
              <a:t>QUESTIONS?</a:t>
            </a:r>
          </a:p>
        </p:txBody>
      </p:sp>
    </p:spTree>
    <p:extLst>
      <p:ext uri="{BB962C8B-B14F-4D97-AF65-F5344CB8AC3E}">
        <p14:creationId xmlns:p14="http://schemas.microsoft.com/office/powerpoint/2010/main" val="938763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54690E"/>
                </a:solidFill>
                <a:latin typeface="Arial Narrow" panose="020B0606020202030204" pitchFamily="34" charset="0"/>
              </a:rPr>
              <a:t>Thank you! </a:t>
            </a:r>
          </a:p>
        </p:txBody>
      </p:sp>
      <p:sp>
        <p:nvSpPr>
          <p:cNvPr id="3" name="Content Placeholder 2"/>
          <p:cNvSpPr>
            <a:spLocks noGrp="1"/>
          </p:cNvSpPr>
          <p:nvPr>
            <p:ph idx="1"/>
          </p:nvPr>
        </p:nvSpPr>
        <p:spPr/>
        <p:txBody>
          <a:bodyPr>
            <a:normAutofit/>
          </a:bodyPr>
          <a:lstStyle/>
          <a:p>
            <a:r>
              <a:rPr lang="en-US" dirty="0"/>
              <a:t>Homework:   </a:t>
            </a:r>
          </a:p>
          <a:p>
            <a:pPr lvl="1"/>
            <a:r>
              <a:rPr lang="en-US" dirty="0"/>
              <a:t>Empowering Strategies </a:t>
            </a:r>
          </a:p>
          <a:p>
            <a:r>
              <a:rPr lang="en-US" dirty="0"/>
              <a:t>Handouts: </a:t>
            </a:r>
          </a:p>
          <a:p>
            <a:pPr lvl="1"/>
            <a:r>
              <a:rPr lang="en-US" dirty="0"/>
              <a:t>The Healing Power of “Giving Voice”</a:t>
            </a:r>
          </a:p>
          <a:p>
            <a:pPr lvl="1"/>
            <a:r>
              <a:rPr lang="en-US" dirty="0"/>
              <a:t>Dan Hughes’ 24 S’s:  A Guide for Raising your Troubled or Sensitive Child</a:t>
            </a:r>
          </a:p>
          <a:p>
            <a:pPr lvl="1"/>
            <a:r>
              <a:rPr lang="en-US" dirty="0"/>
              <a:t>10 Tips for Stressed Out Parents </a:t>
            </a:r>
          </a:p>
          <a:p>
            <a:pPr lvl="1"/>
            <a:r>
              <a:rPr lang="en-US" dirty="0"/>
              <a:t>Your 8 Senses </a:t>
            </a:r>
          </a:p>
          <a:p>
            <a:pPr lvl="1"/>
            <a:r>
              <a:rPr lang="en-US" dirty="0"/>
              <a:t>Sensory Profiles</a:t>
            </a:r>
          </a:p>
          <a:p>
            <a:pPr lvl="1"/>
            <a:r>
              <a:rPr lang="en-US" dirty="0"/>
              <a:t>Weighted Items:  Tools for Helping Children Learn to Regulate </a:t>
            </a:r>
          </a:p>
        </p:txBody>
      </p:sp>
    </p:spTree>
    <p:extLst>
      <p:ext uri="{BB962C8B-B14F-4D97-AF65-F5344CB8AC3E}">
        <p14:creationId xmlns:p14="http://schemas.microsoft.com/office/powerpoint/2010/main" val="193525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698" y="149972"/>
            <a:ext cx="11618259" cy="1325563"/>
          </a:xfrm>
        </p:spPr>
        <p:txBody>
          <a:bodyPr>
            <a:normAutofit/>
          </a:bodyPr>
          <a:lstStyle/>
          <a:p>
            <a:r>
              <a:rPr lang="en-US" sz="5400" u="sng" dirty="0">
                <a:solidFill>
                  <a:srgbClr val="54690E"/>
                </a:solidFill>
                <a:latin typeface="Arial Narrow" panose="020B0606020202030204" pitchFamily="34" charset="0"/>
              </a:rPr>
              <a:t>Welcome To Adoption 101, Class Five! </a:t>
            </a:r>
            <a:endParaRPr lang="en-US" sz="5400" b="1" u="sng" dirty="0">
              <a:solidFill>
                <a:srgbClr val="54690E"/>
              </a:solidFill>
              <a:latin typeface="Arial Narrow" panose="020B0606020202030204" pitchFamily="34" charset="0"/>
            </a:endParaRPr>
          </a:p>
        </p:txBody>
      </p:sp>
      <p:sp>
        <p:nvSpPr>
          <p:cNvPr id="3" name="Content Placeholder 2"/>
          <p:cNvSpPr>
            <a:spLocks noGrp="1"/>
          </p:cNvSpPr>
          <p:nvPr>
            <p:ph idx="1"/>
          </p:nvPr>
        </p:nvSpPr>
        <p:spPr>
          <a:xfrm>
            <a:off x="139849" y="1475535"/>
            <a:ext cx="11897958" cy="4440751"/>
          </a:xfrm>
        </p:spPr>
        <p:txBody>
          <a:bodyPr>
            <a:normAutofit/>
          </a:bodyPr>
          <a:lstStyle/>
          <a:p>
            <a:r>
              <a:rPr lang="en-US" dirty="0"/>
              <a:t>Welcome back! </a:t>
            </a:r>
          </a:p>
          <a:p>
            <a:r>
              <a:rPr lang="en-US" dirty="0"/>
              <a:t>Discussion of last week &amp; homework </a:t>
            </a:r>
          </a:p>
          <a:p>
            <a:r>
              <a:rPr lang="en-US" dirty="0"/>
              <a:t>Today’s Agenda! </a:t>
            </a:r>
          </a:p>
          <a:p>
            <a:pPr lvl="1"/>
            <a:r>
              <a:rPr lang="en-US" dirty="0"/>
              <a:t>Guest Speaker </a:t>
            </a:r>
          </a:p>
          <a:p>
            <a:pPr lvl="1"/>
            <a:r>
              <a:rPr lang="en-US" dirty="0"/>
              <a:t>Pillars of Complex Developmental Trauma </a:t>
            </a:r>
          </a:p>
          <a:p>
            <a:pPr lvl="1"/>
            <a:r>
              <a:rPr lang="en-US" dirty="0"/>
              <a:t>Empowerment Principles </a:t>
            </a:r>
          </a:p>
          <a:p>
            <a:pPr marL="457200" lvl="1" indent="0">
              <a:buNone/>
            </a:pPr>
            <a:endParaRPr lang="en-US" dirty="0"/>
          </a:p>
          <a:p>
            <a:endParaRPr lang="en-US" dirty="0"/>
          </a:p>
        </p:txBody>
      </p:sp>
    </p:spTree>
    <p:extLst>
      <p:ext uri="{BB962C8B-B14F-4D97-AF65-F5344CB8AC3E}">
        <p14:creationId xmlns:p14="http://schemas.microsoft.com/office/powerpoint/2010/main" val="111169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u="sng" dirty="0">
                <a:solidFill>
                  <a:srgbClr val="54690E"/>
                </a:solidFill>
                <a:latin typeface="Arial Narrow" panose="020B0606020202030204" pitchFamily="34" charset="0"/>
              </a:rPr>
              <a:t>Three Main Pillars for Healing  </a:t>
            </a:r>
          </a:p>
        </p:txBody>
      </p:sp>
      <p:sp>
        <p:nvSpPr>
          <p:cNvPr id="3" name="Content Placeholder 2"/>
          <p:cNvSpPr>
            <a:spLocks noGrp="1"/>
          </p:cNvSpPr>
          <p:nvPr>
            <p:ph idx="1"/>
          </p:nvPr>
        </p:nvSpPr>
        <p:spPr/>
        <p:txBody>
          <a:bodyPr/>
          <a:lstStyle/>
          <a:p>
            <a:r>
              <a:rPr lang="en-US" i="1" dirty="0"/>
              <a:t>Safety – </a:t>
            </a:r>
            <a:r>
              <a:rPr lang="en-US" dirty="0"/>
              <a:t>The child </a:t>
            </a:r>
            <a:r>
              <a:rPr lang="en-US" i="1" u="sng" dirty="0"/>
              <a:t>IS</a:t>
            </a:r>
            <a:r>
              <a:rPr lang="en-US" dirty="0"/>
              <a:t> safe and </a:t>
            </a:r>
            <a:r>
              <a:rPr lang="en-US" i="1" u="sng" dirty="0"/>
              <a:t>FEELS</a:t>
            </a:r>
            <a:r>
              <a:rPr lang="en-US" dirty="0"/>
              <a:t> safe </a:t>
            </a:r>
          </a:p>
          <a:p>
            <a:endParaRPr lang="en-US" dirty="0"/>
          </a:p>
          <a:p>
            <a:r>
              <a:rPr lang="en-US" i="1" dirty="0"/>
              <a:t>Connection/Relationship</a:t>
            </a:r>
          </a:p>
          <a:p>
            <a:endParaRPr lang="en-US" i="1" dirty="0"/>
          </a:p>
          <a:p>
            <a:r>
              <a:rPr lang="en-US" i="1" dirty="0"/>
              <a:t>Building Coping Skills </a:t>
            </a:r>
          </a:p>
        </p:txBody>
      </p:sp>
    </p:spTree>
    <p:extLst>
      <p:ext uri="{BB962C8B-B14F-4D97-AF65-F5344CB8AC3E}">
        <p14:creationId xmlns:p14="http://schemas.microsoft.com/office/powerpoint/2010/main" val="85037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u="sng" dirty="0">
                <a:solidFill>
                  <a:srgbClr val="54690E"/>
                </a:solidFill>
                <a:latin typeface="Arial Narrow" panose="020B0606020202030204" pitchFamily="34" charset="0"/>
              </a:rPr>
              <a:t>Principles of Trust-Based Relational Intervention</a:t>
            </a:r>
          </a:p>
        </p:txBody>
      </p:sp>
      <p:sp>
        <p:nvSpPr>
          <p:cNvPr id="3" name="Content Placeholder 2"/>
          <p:cNvSpPr>
            <a:spLocks noGrp="1"/>
          </p:cNvSpPr>
          <p:nvPr>
            <p:ph idx="1"/>
          </p:nvPr>
        </p:nvSpPr>
        <p:spPr/>
        <p:txBody>
          <a:bodyPr/>
          <a:lstStyle/>
          <a:p>
            <a:r>
              <a:rPr lang="en-US" dirty="0"/>
              <a:t>The 3 Pillars parallel the 3 evidence based principles of Trust-Based Relational Intervention (TBRI): </a:t>
            </a:r>
          </a:p>
          <a:p>
            <a:pPr lvl="1"/>
            <a:r>
              <a:rPr lang="en-US" dirty="0"/>
              <a:t>Empowering </a:t>
            </a:r>
          </a:p>
          <a:p>
            <a:pPr lvl="1"/>
            <a:r>
              <a:rPr lang="en-US" dirty="0"/>
              <a:t>Connection </a:t>
            </a:r>
          </a:p>
          <a:p>
            <a:pPr lvl="1"/>
            <a:r>
              <a:rPr lang="en-US" dirty="0"/>
              <a:t>Correction </a:t>
            </a:r>
          </a:p>
          <a:p>
            <a:pPr lvl="1"/>
            <a:endParaRPr lang="en-US" dirty="0"/>
          </a:p>
          <a:p>
            <a:r>
              <a:rPr lang="en-US" dirty="0"/>
              <a:t>We will discuss elements of each principle, starting with empowerment.  </a:t>
            </a:r>
          </a:p>
        </p:txBody>
      </p:sp>
    </p:spTree>
    <p:extLst>
      <p:ext uri="{BB962C8B-B14F-4D97-AF65-F5344CB8AC3E}">
        <p14:creationId xmlns:p14="http://schemas.microsoft.com/office/powerpoint/2010/main" val="367124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4" y="139215"/>
            <a:ext cx="11618259" cy="1325563"/>
          </a:xfrm>
        </p:spPr>
        <p:txBody>
          <a:bodyPr>
            <a:normAutofit/>
          </a:bodyPr>
          <a:lstStyle/>
          <a:p>
            <a:r>
              <a:rPr lang="en-US" sz="6000" u="sng" dirty="0">
                <a:latin typeface="Arial Narrow" panose="020B0606020202030204" pitchFamily="34" charset="0"/>
              </a:rPr>
              <a:t>What are empowering principles? </a:t>
            </a:r>
          </a:p>
        </p:txBody>
      </p:sp>
      <p:sp>
        <p:nvSpPr>
          <p:cNvPr id="6" name="TextBox 5"/>
          <p:cNvSpPr txBox="1"/>
          <p:nvPr/>
        </p:nvSpPr>
        <p:spPr>
          <a:xfrm>
            <a:off x="6505903" y="1875879"/>
            <a:ext cx="5359780" cy="4154984"/>
          </a:xfrm>
          <a:prstGeom prst="rect">
            <a:avLst/>
          </a:prstGeom>
          <a:noFill/>
        </p:spPr>
        <p:txBody>
          <a:bodyPr wrap="square" rtlCol="0">
            <a:spAutoFit/>
          </a:bodyPr>
          <a:lstStyle/>
          <a:p>
            <a:pPr algn="ctr"/>
            <a:r>
              <a:rPr lang="en-US" sz="4800" i="1" dirty="0">
                <a:solidFill>
                  <a:srgbClr val="54690E"/>
                </a:solidFill>
              </a:rPr>
              <a:t>Empowering is connecting by meeting a child’s needs.  </a:t>
            </a:r>
          </a:p>
          <a:p>
            <a:pPr marL="285750" indent="-285750">
              <a:buFont typeface="Arial" panose="020B0604020202020204" pitchFamily="34" charset="0"/>
              <a:buChar char="•"/>
            </a:pPr>
            <a:endParaRPr lang="en-US" dirty="0"/>
          </a:p>
          <a:p>
            <a:endParaRPr lang="en-US" dirty="0"/>
          </a:p>
          <a:p>
            <a:pPr lvl="1"/>
            <a:endParaRPr lang="en-US" dirty="0"/>
          </a:p>
          <a:p>
            <a:pPr marL="285750" indent="-285750">
              <a:buFont typeface="Arial" panose="020B0604020202020204" pitchFamily="34" charset="0"/>
              <a:buChar char="•"/>
            </a:pPr>
            <a:endParaRPr lang="en-US" dirty="0"/>
          </a:p>
        </p:txBody>
      </p:sp>
      <p:pic>
        <p:nvPicPr>
          <p:cNvPr id="5" name="Content Placeholder 4"/>
          <p:cNvPicPr>
            <a:picLocks noGrp="1" noChangeAspect="1"/>
          </p:cNvPicPr>
          <p:nvPr>
            <p:ph idx="1"/>
          </p:nvPr>
        </p:nvPicPr>
        <p:blipFill>
          <a:blip r:embed="rId2"/>
          <a:stretch>
            <a:fillRect/>
          </a:stretch>
        </p:blipFill>
        <p:spPr>
          <a:xfrm>
            <a:off x="322729" y="1423935"/>
            <a:ext cx="6024283" cy="4518213"/>
          </a:xfrm>
          <a:prstGeom prst="rect">
            <a:avLst/>
          </a:prstGeom>
        </p:spPr>
      </p:pic>
    </p:spTree>
    <p:extLst>
      <p:ext uri="{BB962C8B-B14F-4D97-AF65-F5344CB8AC3E}">
        <p14:creationId xmlns:p14="http://schemas.microsoft.com/office/powerpoint/2010/main" val="2911712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4" y="144408"/>
            <a:ext cx="11618259" cy="1325563"/>
          </a:xfrm>
        </p:spPr>
        <p:txBody>
          <a:bodyPr>
            <a:normAutofit/>
          </a:bodyPr>
          <a:lstStyle/>
          <a:p>
            <a:r>
              <a:rPr lang="en-US" sz="4500" u="sng" dirty="0">
                <a:solidFill>
                  <a:srgbClr val="54690E"/>
                </a:solidFill>
                <a:latin typeface="Arial Narrow" panose="020B0606020202030204" pitchFamily="34" charset="0"/>
              </a:rPr>
              <a:t>Meeting Needs is Critical for Attachment &amp; Felt Safety</a:t>
            </a:r>
          </a:p>
        </p:txBody>
      </p:sp>
      <p:sp>
        <p:nvSpPr>
          <p:cNvPr id="3" name="Content Placeholder 2"/>
          <p:cNvSpPr>
            <a:spLocks noGrp="1"/>
          </p:cNvSpPr>
          <p:nvPr>
            <p:ph idx="1"/>
          </p:nvPr>
        </p:nvSpPr>
        <p:spPr>
          <a:xfrm>
            <a:off x="247425" y="1334814"/>
            <a:ext cx="11618259" cy="4581471"/>
          </a:xfrm>
        </p:spPr>
        <p:txBody>
          <a:bodyPr>
            <a:normAutofit fontScale="92500" lnSpcReduction="20000"/>
          </a:bodyPr>
          <a:lstStyle/>
          <a:p>
            <a:r>
              <a:rPr lang="en-US" dirty="0"/>
              <a:t>Attachment Cycle</a:t>
            </a:r>
          </a:p>
          <a:p>
            <a:pPr lvl="1"/>
            <a:r>
              <a:rPr lang="en-US" dirty="0"/>
              <a:t>Child has a need   &gt; Child Expresses Need   &gt; Need Met by Caregiver</a:t>
            </a:r>
          </a:p>
          <a:p>
            <a:pPr lvl="2">
              <a:buFont typeface="Wingdings" panose="05000000000000000000" pitchFamily="2" charset="2"/>
              <a:buChar char="Ø"/>
            </a:pPr>
            <a:r>
              <a:rPr lang="en-US" sz="2400" dirty="0"/>
              <a:t>Trust, Attachment, Felt Safety  </a:t>
            </a:r>
          </a:p>
          <a:p>
            <a:pPr lvl="2">
              <a:buFont typeface="Wingdings" panose="05000000000000000000" pitchFamily="2" charset="2"/>
              <a:buChar char="Ø"/>
            </a:pPr>
            <a:endParaRPr lang="en-US" sz="2400" dirty="0"/>
          </a:p>
          <a:p>
            <a:pPr marL="0" indent="0" algn="ctr">
              <a:buNone/>
            </a:pPr>
            <a:r>
              <a:rPr lang="en-US" sz="3200" i="1" dirty="0">
                <a:solidFill>
                  <a:srgbClr val="FF0000"/>
                </a:solidFill>
              </a:rPr>
              <a:t>Let’s not forget what our children’s attachment cycle has historically looked like &amp; their attachment style! </a:t>
            </a:r>
          </a:p>
          <a:p>
            <a:pPr marL="0" indent="0" algn="ctr">
              <a:buNone/>
            </a:pPr>
            <a:endParaRPr lang="en-US" sz="3200" i="1" dirty="0">
              <a:solidFill>
                <a:srgbClr val="54690E"/>
              </a:solidFill>
            </a:endParaRPr>
          </a:p>
          <a:p>
            <a:r>
              <a:rPr lang="en-US" sz="3200" i="1" dirty="0"/>
              <a:t>All of the TBRI Principles aim to meet a child’s needs. </a:t>
            </a:r>
          </a:p>
          <a:p>
            <a:endParaRPr lang="en-US" sz="3200" i="1" dirty="0"/>
          </a:p>
          <a:p>
            <a:r>
              <a:rPr lang="en-US" sz="3200" dirty="0"/>
              <a:t>Empowerment principles looks at meeting the child’s physical needs, both ecologically and physiologically.  </a:t>
            </a:r>
          </a:p>
        </p:txBody>
      </p:sp>
    </p:spTree>
    <p:extLst>
      <p:ext uri="{BB962C8B-B14F-4D97-AF65-F5344CB8AC3E}">
        <p14:creationId xmlns:p14="http://schemas.microsoft.com/office/powerpoint/2010/main" val="1707793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DC04B-A95E-4AA0-869F-E7C5552290BE}"/>
              </a:ext>
            </a:extLst>
          </p:cNvPr>
          <p:cNvSpPr>
            <a:spLocks noGrp="1"/>
          </p:cNvSpPr>
          <p:nvPr>
            <p:ph type="title"/>
          </p:nvPr>
        </p:nvSpPr>
        <p:spPr/>
        <p:txBody>
          <a:bodyPr/>
          <a:lstStyle/>
          <a:p>
            <a:r>
              <a:rPr lang="en-US" dirty="0"/>
              <a:t>TBRI Animate: Attachment</a:t>
            </a:r>
          </a:p>
        </p:txBody>
      </p:sp>
      <p:pic>
        <p:nvPicPr>
          <p:cNvPr id="4" name="Online Media 3" title="TBRI® Animate: Attachment">
            <a:hlinkClick r:id="" action="ppaction://media"/>
            <a:extLst>
              <a:ext uri="{FF2B5EF4-FFF2-40B4-BE49-F238E27FC236}">
                <a16:creationId xmlns:a16="http://schemas.microsoft.com/office/drawing/2014/main" id="{8789A955-9DC1-4EA3-B154-E43CC103D3BF}"/>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165796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424" y="-85342"/>
            <a:ext cx="11618259" cy="1325563"/>
          </a:xfrm>
        </p:spPr>
        <p:txBody>
          <a:bodyPr>
            <a:normAutofit/>
          </a:bodyPr>
          <a:lstStyle/>
          <a:p>
            <a:r>
              <a:rPr lang="en-US" sz="5400" u="sng" dirty="0">
                <a:solidFill>
                  <a:srgbClr val="54690E"/>
                </a:solidFill>
                <a:latin typeface="Arial Narrow" panose="020B0606020202030204" pitchFamily="34" charset="0"/>
              </a:rPr>
              <a:t>Physiological Strategies of Meeting Needs </a:t>
            </a:r>
          </a:p>
        </p:txBody>
      </p:sp>
      <p:sp>
        <p:nvSpPr>
          <p:cNvPr id="3" name="Content Placeholder 2"/>
          <p:cNvSpPr>
            <a:spLocks noGrp="1"/>
          </p:cNvSpPr>
          <p:nvPr>
            <p:ph idx="1"/>
          </p:nvPr>
        </p:nvSpPr>
        <p:spPr>
          <a:xfrm>
            <a:off x="247423" y="840828"/>
            <a:ext cx="11618259" cy="5234152"/>
          </a:xfrm>
        </p:spPr>
        <p:txBody>
          <a:bodyPr>
            <a:normAutofit fontScale="55000" lnSpcReduction="20000"/>
          </a:bodyPr>
          <a:lstStyle/>
          <a:p>
            <a:pPr marL="457200" lvl="1" indent="0">
              <a:buNone/>
            </a:pPr>
            <a:endParaRPr lang="en-US" sz="2000" dirty="0"/>
          </a:p>
          <a:p>
            <a:r>
              <a:rPr lang="en-US" sz="3200" dirty="0"/>
              <a:t>Hydration</a:t>
            </a:r>
          </a:p>
          <a:p>
            <a:pPr lvl="1"/>
            <a:r>
              <a:rPr lang="en-US" sz="2800" dirty="0"/>
              <a:t>Improves memory, attention, cognition and behaviors.  </a:t>
            </a:r>
          </a:p>
          <a:p>
            <a:pPr lvl="1"/>
            <a:r>
              <a:rPr lang="en-US" sz="2800" dirty="0"/>
              <a:t>Should be drinking every 2 hours!  </a:t>
            </a:r>
          </a:p>
          <a:p>
            <a:r>
              <a:rPr lang="en-US" sz="3200" dirty="0"/>
              <a:t>Nutrition</a:t>
            </a:r>
          </a:p>
          <a:p>
            <a:pPr lvl="1"/>
            <a:r>
              <a:rPr lang="en-US" sz="2800" dirty="0"/>
              <a:t>Proper nutrition can improve cognitive &amp; emotional functioning</a:t>
            </a:r>
          </a:p>
          <a:p>
            <a:pPr lvl="1"/>
            <a:r>
              <a:rPr lang="en-US" sz="2800" dirty="0"/>
              <a:t>Whole grains, turkey, fish, nuts, lentils, &amp; Omega-3 fatty acids provide the building blocks for healthy brain chemistry </a:t>
            </a:r>
          </a:p>
          <a:p>
            <a:pPr lvl="1"/>
            <a:r>
              <a:rPr lang="en-US" sz="2800" dirty="0"/>
              <a:t>Children with histories of substance exposure and early childhood trauma often have significant changes to insulin receptor sites, making them subject to dramatic shifts in behavior when their blood sugar begins to drop below optimal levels.  </a:t>
            </a:r>
          </a:p>
          <a:p>
            <a:pPr lvl="1"/>
            <a:r>
              <a:rPr lang="en-US" sz="2800" dirty="0"/>
              <a:t>Need regular, nutritious snacks every 2 hours!  Focus on protein and complex carbohydrates </a:t>
            </a:r>
          </a:p>
          <a:p>
            <a:r>
              <a:rPr lang="en-US" sz="3200" dirty="0"/>
              <a:t>Healthy Touch </a:t>
            </a:r>
          </a:p>
          <a:p>
            <a:pPr lvl="1"/>
            <a:r>
              <a:rPr lang="en-US" sz="2800" dirty="0"/>
              <a:t>Touch is our first sense to develop and our skin is our largest organ!  </a:t>
            </a:r>
          </a:p>
          <a:p>
            <a:pPr lvl="1"/>
            <a:r>
              <a:rPr lang="en-US" sz="2800" dirty="0"/>
              <a:t>Touch can actually change brain chemistry and is critical to healthy development</a:t>
            </a:r>
          </a:p>
          <a:p>
            <a:pPr lvl="1"/>
            <a:r>
              <a:rPr lang="en-US" sz="2800" dirty="0"/>
              <a:t>Remember that some children are fearful of touch - find way to engage in a way that feels safe for the child </a:t>
            </a:r>
          </a:p>
          <a:p>
            <a:r>
              <a:rPr lang="en-US" sz="3200" dirty="0"/>
              <a:t>Physical Activity </a:t>
            </a:r>
          </a:p>
          <a:p>
            <a:pPr lvl="1"/>
            <a:r>
              <a:rPr lang="en-US" sz="2800" dirty="0"/>
              <a:t>Physical Activity can regulate brain chemistry by brining down excitatory and stress neurochemicals in the brain and boosting calming neurochemicals.  </a:t>
            </a:r>
          </a:p>
          <a:p>
            <a:pPr lvl="1"/>
            <a:r>
              <a:rPr lang="en-US" sz="2800" dirty="0"/>
              <a:t>If they receive the appropriate levels of physical activity, a child’s learning and memory are enhanced.  If they overdo it, they can have a meltdown.  </a:t>
            </a:r>
          </a:p>
          <a:p>
            <a:pPr lvl="1"/>
            <a:r>
              <a:rPr lang="en-US" sz="2800" dirty="0"/>
              <a:t>Every 2 hours they should be involved in a physical activity!  </a:t>
            </a:r>
          </a:p>
          <a:p>
            <a:r>
              <a:rPr lang="en-US" sz="3200" dirty="0"/>
              <a:t>Sleep </a:t>
            </a:r>
          </a:p>
        </p:txBody>
      </p:sp>
    </p:spTree>
    <p:extLst>
      <p:ext uri="{BB962C8B-B14F-4D97-AF65-F5344CB8AC3E}">
        <p14:creationId xmlns:p14="http://schemas.microsoft.com/office/powerpoint/2010/main" val="84110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9D711-7E6D-4073-9379-812616A4DEB5}"/>
              </a:ext>
            </a:extLst>
          </p:cNvPr>
          <p:cNvSpPr>
            <a:spLocks noGrp="1"/>
          </p:cNvSpPr>
          <p:nvPr>
            <p:ph type="title"/>
          </p:nvPr>
        </p:nvSpPr>
        <p:spPr/>
        <p:txBody>
          <a:bodyPr/>
          <a:lstStyle/>
          <a:p>
            <a:r>
              <a:rPr lang="en-US" dirty="0"/>
              <a:t>Healthy Touch</a:t>
            </a:r>
          </a:p>
        </p:txBody>
      </p:sp>
      <p:pic>
        <p:nvPicPr>
          <p:cNvPr id="4" name="Online Media 3" title="Healthy Touch Preview">
            <a:hlinkClick r:id="" action="ppaction://media"/>
            <a:extLst>
              <a:ext uri="{FF2B5EF4-FFF2-40B4-BE49-F238E27FC236}">
                <a16:creationId xmlns:a16="http://schemas.microsoft.com/office/drawing/2014/main" id="{0282E183-4D7B-476E-8B28-1BDD77C6ED45}"/>
              </a:ext>
            </a:extLst>
          </p:cNvPr>
          <p:cNvPicPr>
            <a:picLocks noGrp="1" noRot="1" noChangeAspect="1"/>
          </p:cNvPicPr>
          <p:nvPr>
            <p:ph idx="1"/>
            <a:videoFile r:link="rId1"/>
          </p:nvPr>
        </p:nvPicPr>
        <p:blipFill>
          <a:blip r:embed="rId3"/>
          <a:stretch>
            <a:fillRect/>
          </a:stretch>
        </p:blipFill>
        <p:spPr>
          <a:xfrm>
            <a:off x="2436813" y="1825625"/>
            <a:ext cx="7240587" cy="4090988"/>
          </a:xfrm>
          <a:prstGeom prst="rect">
            <a:avLst/>
          </a:prstGeom>
        </p:spPr>
      </p:pic>
    </p:spTree>
    <p:extLst>
      <p:ext uri="{BB962C8B-B14F-4D97-AF65-F5344CB8AC3E}">
        <p14:creationId xmlns:p14="http://schemas.microsoft.com/office/powerpoint/2010/main" val="288879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Office Theme">
  <a:themeElements>
    <a:clrScheme name="Custom 2">
      <a:dk1>
        <a:srgbClr val="00548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SUNN"/>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FCPowerPoint.potx" id="{6AD6E127-2FB8-4C18-95D5-89A3488C3E62}" vid="{74171290-CD93-4C1A-91F0-AD5F58DE10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35E6F12AC9454B9248778AF94A19F1" ma:contentTypeVersion="16" ma:contentTypeDescription="Create a new document." ma:contentTypeScope="" ma:versionID="d08be3d9a52b982ea7afb4de40acbf39">
  <xsd:schema xmlns:xsd="http://www.w3.org/2001/XMLSchema" xmlns:xs="http://www.w3.org/2001/XMLSchema" xmlns:p="http://schemas.microsoft.com/office/2006/metadata/properties" xmlns:ns2="bfe3f989-929c-4d08-8dd5-10d0674fe762" xmlns:ns3="a8bf78eb-8f4a-4104-a340-f42d8be06c0a" targetNamespace="http://schemas.microsoft.com/office/2006/metadata/properties" ma:root="true" ma:fieldsID="19a3dc77a2ab89e93bd38d1a8b25b1c8" ns2:_="" ns3:_="">
    <xsd:import namespace="bfe3f989-929c-4d08-8dd5-10d0674fe762"/>
    <xsd:import namespace="a8bf78eb-8f4a-4104-a340-f42d8be06c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e3f989-929c-4d08-8dd5-10d0674fe7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2e4b9a6-5307-4504-9cce-21fd4a3ffc6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8bf78eb-8f4a-4104-a340-f42d8be06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c0ccd89-cd88-4d1e-b9c8-756a3e5beca8}" ma:internalName="TaxCatchAll" ma:showField="CatchAllData" ma:web="a8bf78eb-8f4a-4104-a340-f42d8be06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fe3f989-929c-4d08-8dd5-10d0674fe762">
      <Terms xmlns="http://schemas.microsoft.com/office/infopath/2007/PartnerControls"/>
    </lcf76f155ced4ddcb4097134ff3c332f>
    <TaxCatchAll xmlns="a8bf78eb-8f4a-4104-a340-f42d8be06c0a" xsi:nil="true"/>
  </documentManagement>
</p:properties>
</file>

<file path=customXml/itemProps1.xml><?xml version="1.0" encoding="utf-8"?>
<ds:datastoreItem xmlns:ds="http://schemas.openxmlformats.org/officeDocument/2006/customXml" ds:itemID="{D51F6BC6-EE23-4C25-A241-973050E5D1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e3f989-929c-4d08-8dd5-10d0674fe762"/>
    <ds:schemaRef ds:uri="a8bf78eb-8f4a-4104-a340-f42d8be06c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F84E62-1B8A-4BB1-A028-50ACDC091D3A}">
  <ds:schemaRefs>
    <ds:schemaRef ds:uri="http://schemas.microsoft.com/sharepoint/v3/contenttype/forms"/>
  </ds:schemaRefs>
</ds:datastoreItem>
</file>

<file path=customXml/itemProps3.xml><?xml version="1.0" encoding="utf-8"?>
<ds:datastoreItem xmlns:ds="http://schemas.openxmlformats.org/officeDocument/2006/customXml" ds:itemID="{051D33B0-A3B5-4F06-B9C1-8053B8767CCD}">
  <ds:schemaRefs>
    <ds:schemaRef ds:uri="http://schemas.microsoft.com/office/2006/metadata/properties"/>
    <ds:schemaRef ds:uri="http://schemas.microsoft.com/office/infopath/2007/PartnerControls"/>
    <ds:schemaRef ds:uri="bfe3f989-929c-4d08-8dd5-10d0674fe762"/>
    <ds:schemaRef ds:uri="a8bf78eb-8f4a-4104-a340-f42d8be06c0a"/>
  </ds:schemaRefs>
</ds:datastoreItem>
</file>

<file path=docProps/app.xml><?xml version="1.0" encoding="utf-8"?>
<Properties xmlns="http://schemas.openxmlformats.org/officeDocument/2006/extended-properties" xmlns:vt="http://schemas.openxmlformats.org/officeDocument/2006/docPropsVTypes">
  <Template/>
  <TotalTime>2307</TotalTime>
  <Words>900</Words>
  <Application>Microsoft Office PowerPoint</Application>
  <PresentationFormat>Widescreen</PresentationFormat>
  <Paragraphs>130</Paragraphs>
  <Slides>19</Slides>
  <Notes>0</Notes>
  <HiddenSlides>0</HiddenSlides>
  <MMClips>5</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Narrow</vt:lpstr>
      <vt:lpstr>Calibri</vt:lpstr>
      <vt:lpstr>Century Gothic</vt:lpstr>
      <vt:lpstr>SUNN</vt:lpstr>
      <vt:lpstr>Wingdings</vt:lpstr>
      <vt:lpstr>Office Theme</vt:lpstr>
      <vt:lpstr>Adoption 101</vt:lpstr>
      <vt:lpstr>Welcome To Adoption 101, Class Five! </vt:lpstr>
      <vt:lpstr>Three Main Pillars for Healing  </vt:lpstr>
      <vt:lpstr>Principles of Trust-Based Relational Intervention</vt:lpstr>
      <vt:lpstr>What are empowering principles? </vt:lpstr>
      <vt:lpstr>Meeting Needs is Critical for Attachment &amp; Felt Safety</vt:lpstr>
      <vt:lpstr>TBRI Animate: Attachment</vt:lpstr>
      <vt:lpstr>Physiological Strategies of Meeting Needs </vt:lpstr>
      <vt:lpstr>Healthy Touch</vt:lpstr>
      <vt:lpstr>Physiological Needs Continued </vt:lpstr>
      <vt:lpstr>A Sensory World </vt:lpstr>
      <vt:lpstr>Physiological Strategies:  Understanding Sensory Processing </vt:lpstr>
      <vt:lpstr>A Child’s View of Sensory Processing </vt:lpstr>
      <vt:lpstr>How can we meet our children’s sensory needs? </vt:lpstr>
      <vt:lpstr>Empowering Principles, Ecological Strategies</vt:lpstr>
      <vt:lpstr>More Empowering Strategies</vt:lpstr>
      <vt:lpstr>PowerPoint Presentation</vt:lpstr>
      <vt:lpstr>Reflection:</vt:lpstr>
      <vt:lpstr>Thank you! </vt:lpstr>
    </vt:vector>
  </TitlesOfParts>
  <Company>The Devereux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Beckwith</dc:creator>
  <cp:lastModifiedBy>Paige Ross</cp:lastModifiedBy>
  <cp:revision>139</cp:revision>
  <cp:lastPrinted>2018-12-06T21:36:08Z</cp:lastPrinted>
  <dcterms:created xsi:type="dcterms:W3CDTF">2018-11-15T13:51:25Z</dcterms:created>
  <dcterms:modified xsi:type="dcterms:W3CDTF">2023-10-19T19:12:30Z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0x0101009935E6F12AC9454B9248778AF94A19F1</vt:lpwstr>
  </property>
  <property fmtid="{D5CDD505-2E9C-101B-9397-08002B2CF9AE}" pid="3" name="Order">
    <vt:r8>1402000</vt:r8>
  </property>
</Properties>
</file>